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F0_A49003A8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F5_257CD4AD.xml" ContentType="application/vnd.ms-powerpoint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841" r:id="rId5"/>
  </p:sldMasterIdLst>
  <p:notesMasterIdLst>
    <p:notesMasterId r:id="rId18"/>
  </p:notesMasterIdLst>
  <p:handoutMasterIdLst>
    <p:handoutMasterId r:id="rId19"/>
  </p:handoutMasterIdLst>
  <p:sldIdLst>
    <p:sldId id="256" r:id="rId6"/>
    <p:sldId id="485" r:id="rId7"/>
    <p:sldId id="496" r:id="rId8"/>
    <p:sldId id="393" r:id="rId9"/>
    <p:sldId id="375" r:id="rId10"/>
    <p:sldId id="497" r:id="rId11"/>
    <p:sldId id="498" r:id="rId12"/>
    <p:sldId id="501" r:id="rId13"/>
    <p:sldId id="499" r:id="rId14"/>
    <p:sldId id="500" r:id="rId15"/>
    <p:sldId id="488" r:id="rId16"/>
    <p:sldId id="334" r:id="rId17"/>
  </p:sldIdLst>
  <p:sldSz cx="12192000" cy="6858000"/>
  <p:notesSz cx="67945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C223C75-BEC8-449E-92BC-5BD2A2FA0A08}">
          <p14:sldIdLst>
            <p14:sldId id="256"/>
            <p14:sldId id="485"/>
            <p14:sldId id="496"/>
            <p14:sldId id="393"/>
            <p14:sldId id="375"/>
            <p14:sldId id="497"/>
            <p14:sldId id="498"/>
            <p14:sldId id="501"/>
            <p14:sldId id="499"/>
            <p14:sldId id="500"/>
            <p14:sldId id="488"/>
            <p14:sldId id="3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B00"/>
    <a:srgbClr val="01548A"/>
    <a:srgbClr val="5E5E5E"/>
    <a:srgbClr val="DFCFA4"/>
    <a:srgbClr val="FF0000"/>
    <a:srgbClr val="F6F5F5"/>
    <a:srgbClr val="CC0066"/>
    <a:srgbClr val="FF006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D5F1F0-DDD0-63FA-479C-F053BF2806E9}" v="3" dt="2022-05-19T13:52:36.993"/>
    <p1510:client id="{9578DC4E-54F1-457F-8C28-9A24A336560D}" v="1684" dt="2022-05-20T07:08:36.7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0" autoAdjust="0"/>
    <p:restoredTop sz="83436" autoAdjust="0"/>
  </p:normalViewPr>
  <p:slideViewPr>
    <p:cSldViewPr snapToGrid="0">
      <p:cViewPr>
        <p:scale>
          <a:sx n="115" d="100"/>
          <a:sy n="115" d="100"/>
        </p:scale>
        <p:origin x="-220" y="-86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comments/modernComment_1F0_A49003A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82B8A2B-D07A-4E31-9DE8-9076FF66408E}" authorId="{00000000-0000-0000-0000-000000000000}" status="resolved" created="2022-05-12T06:51:02.274" complete="100000">
    <pc:sldMkLst xmlns:pc="http://schemas.microsoft.com/office/powerpoint/2013/main/command">
      <pc:docMk/>
      <pc:sldMk cId="2760901544" sldId="496"/>
    </pc:sldMkLst>
    <p188:txBody>
      <a:bodyPr/>
      <a:lstStyle/>
      <a:p>
        <a:r>
          <a:rPr lang="en-US"/>
          <a:t>TODO</a:t>
        </a:r>
      </a:p>
    </p188:txBody>
  </p188:cm>
</p188:cmLst>
</file>

<file path=ppt/comments/modernComment_1F5_257CD4A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DF16590-8A06-4EE5-903F-9AD5A23B5970}" authorId="{00000000-0000-0000-0000-000000000000}" status="resolved" created="2022-05-17T15:37:40.528" complete="100000">
    <pc:sldMkLst xmlns:pc="http://schemas.microsoft.com/office/powerpoint/2013/main/command">
      <pc:docMk/>
      <pc:sldMk cId="628937901" sldId="501"/>
    </pc:sldMkLst>
    <p188:replyLst>
      <p188:reply id="{93EA334E-4B35-454C-8623-021CA24B432E}" authorId="{00000000-0000-0000-0000-000000000000}" created="2022-05-19T09:14:58.213">
        <p188:txBody>
          <a:bodyPr/>
          <a:lstStyle/>
          <a:p>
            <a:r>
              <a:rPr lang="en-US"/>
              <a:t>Secondo me ha senso, l'unica cosa ce la faremo nei tempi a spiegare cosa siano:
- booking
- equip activities
- DCSA
?</a:t>
            </a:r>
          </a:p>
        </p188:txBody>
      </p188:reply>
    </p188:replyLst>
    <p188:txBody>
      <a:bodyPr/>
      <a:lstStyle/>
      <a:p>
        <a:r>
          <a:rPr lang="en-US"/>
          <a:t>[Mention was removed] please check if this is acceptable :)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10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F87CD1-9FAD-46B5-9355-0904775D8B8E}" type="slidenum">
              <a:rPr lang="en-GB" smtClean="0"/>
              <a:t>‹#›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CA5E0-4CEA-42C3-9F3E-50F2D2E25A13}" type="datetimeFigureOut">
              <a:rPr lang="en-GB" smtClean="0"/>
              <a:t>20/05/2022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2789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3DFD2-26F7-4DD9-B242-9288C90C4AE1}" type="datetimeFigureOut">
              <a:rPr lang="en-US" smtClean="0"/>
              <a:t>5/20/2022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67263"/>
            <a:ext cx="5435600" cy="39004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10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E4102B-F3F6-4664-8FB3-3073A0278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45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395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600" kern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571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773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049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51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252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34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16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600" kern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S  -&gt; "There should never be more than one reason for a class to change“</a:t>
            </a:r>
            <a:br>
              <a:rPr lang="en-US" sz="2600" kern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</a:br>
            <a:r>
              <a:rPr lang="en-US" sz="2600" kern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O -&gt; "Software entities ... should be open for extension, but closed for modification"</a:t>
            </a:r>
          </a:p>
          <a:p>
            <a:r>
              <a:rPr lang="en-US" sz="2600" kern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L  -&gt; “Methods and Classes must be able to use objects of derived classes without knowing it“</a:t>
            </a:r>
            <a:br>
              <a:rPr lang="en-US" sz="2600" kern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</a:br>
            <a:r>
              <a:rPr lang="en-US" sz="2600" kern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I   -&gt; "Many client-specific interfaces are better than one general-purpose interface"</a:t>
            </a:r>
          </a:p>
          <a:p>
            <a:r>
              <a:rPr lang="en-US" sz="2600" kern="12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D -&gt; "Depend upon abstractions, [not] concretions”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19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06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600" kern="12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E4102B-F3F6-4664-8FB3-3073A02782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34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1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017659" y="3393440"/>
            <a:ext cx="4860000" cy="2446501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 IN UPPERCASE</a:t>
            </a:r>
            <a:endParaRPr lang="en-GB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7017659" y="5834109"/>
            <a:ext cx="4860000" cy="274301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57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 IN UPPERCASE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7600" y="1439999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954">
                <a:solidFill>
                  <a:srgbClr val="333333"/>
                </a:solidFill>
              </a:defRPr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462">
                <a:solidFill>
                  <a:srgbClr val="333333"/>
                </a:solidFill>
              </a:defRPr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15">
                <a:solidFill>
                  <a:srgbClr val="333333"/>
                </a:solidFill>
              </a:defRPr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199" y="1440000"/>
            <a:ext cx="5400000" cy="468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793464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 IN UPPERCASE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39999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2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985"/>
            </a:lvl5pPr>
            <a:lvl6pPr>
              <a:defRPr sz="1785"/>
            </a:lvl6pPr>
            <a:lvl7pPr>
              <a:defRPr sz="258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/>
          </p:nvPr>
        </p:nvSpPr>
        <p:spPr>
          <a:xfrm>
            <a:off x="6357600" y="1440000"/>
            <a:ext cx="5400000" cy="468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1794405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 IN UPPERCASE</a:t>
            </a:r>
            <a:endParaRPr lang="en-GB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437642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266043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ast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4363200" y="1"/>
            <a:ext cx="7824000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 </a:t>
            </a:r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TextBox 6"/>
          <p:cNvSpPr txBox="1"/>
          <p:nvPr userDrawn="1"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>
                <a:latin typeface="+mj-lt"/>
              </a:rPr>
              <a:t>EASTBOUND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6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table</a:t>
            </a:r>
            <a:endParaRPr lang="en-GB"/>
          </a:p>
        </p:txBody>
      </p:sp>
      <p:sp>
        <p:nvSpPr>
          <p:cNvPr id="28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NAME OF TRADE</a:t>
            </a:r>
            <a:endParaRPr lang="en-GB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786200"/>
            <a:ext cx="647778" cy="6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67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st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 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21" name="TextBox 20"/>
          <p:cNvSpPr txBox="1"/>
          <p:nvPr userDrawn="1"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>
                <a:latin typeface="+mj-lt"/>
              </a:rPr>
              <a:t>WESTBOUND</a:t>
            </a:r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table</a:t>
            </a:r>
            <a:endParaRPr lang="en-GB"/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31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NAME OF TRADE</a:t>
            </a:r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786200"/>
            <a:ext cx="647361" cy="65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25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rth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 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table</a:t>
            </a:r>
            <a:endParaRPr lang="en-GB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9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NAME OF TRADE</a:t>
            </a:r>
            <a:endParaRPr lang="en-GB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>
                <a:latin typeface="+mj-lt"/>
              </a:rPr>
              <a:t>NORTHBOUND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786200"/>
            <a:ext cx="647360" cy="65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52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uth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 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GB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9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NAME OF TRADE</a:t>
            </a:r>
            <a:endParaRPr lang="en-GB"/>
          </a:p>
        </p:txBody>
      </p:sp>
      <p:sp>
        <p:nvSpPr>
          <p:cNvPr id="15" name="TextBox 14"/>
          <p:cNvSpPr txBox="1"/>
          <p:nvPr userDrawn="1"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>
                <a:latin typeface="+mj-lt"/>
              </a:rPr>
              <a:t>SOUTHBOUND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786200"/>
            <a:ext cx="647360" cy="65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5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991926"/>
            <a:ext cx="4267200" cy="462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566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017659" y="3393440"/>
            <a:ext cx="4860000" cy="2446501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 IN UPPERCASE</a:t>
            </a:r>
            <a:endParaRPr lang="en-GB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7017659" y="5834109"/>
            <a:ext cx="4860000" cy="274301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5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2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017659" y="3393440"/>
            <a:ext cx="4860000" cy="2446501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 IN UPPERCASE</a:t>
            </a:r>
            <a:endParaRPr lang="en-GB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7017659" y="5834109"/>
            <a:ext cx="4860000" cy="274301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01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THIS IS A SECTION HEADER PAGE TO SUBDIVIDE YOUR PRESENTATION</a:t>
            </a:r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211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3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8758" y="4673600"/>
            <a:ext cx="7257142" cy="1471141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 IN UPPERCASE</a:t>
            </a:r>
            <a:endParaRPr lang="en-GB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78758" y="6138909"/>
            <a:ext cx="7257142" cy="299991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61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 IN UPPERCASE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9999"/>
            <a:ext cx="11302409" cy="4680000"/>
          </a:xfrm>
        </p:spPr>
        <p:txBody>
          <a:bodyPr/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</a:p>
        </p:txBody>
      </p:sp>
    </p:spTree>
    <p:extLst>
      <p:ext uri="{BB962C8B-B14F-4D97-AF65-F5344CB8AC3E}">
        <p14:creationId xmlns:p14="http://schemas.microsoft.com/office/powerpoint/2010/main" val="894121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 IN UPPERCASE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39999"/>
            <a:ext cx="5400000" cy="4680000"/>
          </a:xfrm>
        </p:spPr>
        <p:txBody>
          <a:bodyPr>
            <a:normAutofit/>
          </a:bodyPr>
          <a:lstStyle>
            <a:lvl1pPr marL="180975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fr-CH" dirty="0" smtClean="0"/>
            </a:lvl1pPr>
            <a:lvl2pPr marL="534988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itchFamily="34" charset="0"/>
              <a:buChar char="•"/>
              <a:tabLst/>
              <a:defRPr lang="fr-CH" dirty="0" smtClean="0"/>
            </a:lvl2pPr>
            <a:lvl3pPr marL="982663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3pPr>
            <a:lvl4pPr marL="1431925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4pPr>
            <a:lvl5pPr marL="1881188" marR="0" indent="-182563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en-GB" dirty="0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0"/>
          </p:nvPr>
        </p:nvSpPr>
        <p:spPr>
          <a:xfrm>
            <a:off x="5992483" y="1439999"/>
            <a:ext cx="5400000" cy="4680000"/>
          </a:xfrm>
        </p:spPr>
        <p:txBody>
          <a:bodyPr>
            <a:normAutofit/>
          </a:bodyPr>
          <a:lstStyle>
            <a:lvl1pPr marL="180975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fr-CH" dirty="0" smtClean="0"/>
            </a:lvl1pPr>
            <a:lvl2pPr marL="534988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itchFamily="34" charset="0"/>
              <a:buChar char="•"/>
              <a:tabLst/>
              <a:defRPr lang="fr-CH" dirty="0" smtClean="0"/>
            </a:lvl2pPr>
            <a:lvl3pPr marL="982663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3pPr>
            <a:lvl4pPr marL="1431925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4pPr>
            <a:lvl5pPr marL="1881188" marR="0" indent="-182563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en-GB" dirty="0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4624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49313" y="1535113"/>
            <a:ext cx="5400000" cy="639762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000" b="0" kern="1200" cap="all" baseline="0" dirty="0" smtClean="0">
                <a:solidFill>
                  <a:srgbClr val="333333"/>
                </a:solidFill>
                <a:latin typeface="+mj-lt"/>
                <a:ea typeface="+mn-ea"/>
                <a:cs typeface="Calibri" pitchFamily="34" charset="0"/>
              </a:defRPr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marL="0" marR="0" lvl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49313" y="2174875"/>
            <a:ext cx="5400000" cy="3951288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8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 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457200" y="37324"/>
            <a:ext cx="8528399" cy="907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 IN UPPERCASE</a:t>
            </a:r>
            <a:endParaRPr lang="en-GB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7200" y="1535113"/>
            <a:ext cx="5400000" cy="639762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000" b="0" kern="1200" cap="all" baseline="0" dirty="0" smtClean="0">
                <a:solidFill>
                  <a:srgbClr val="333333"/>
                </a:solidFill>
                <a:latin typeface="+mj-lt"/>
                <a:ea typeface="+mn-ea"/>
                <a:cs typeface="Calibri" pitchFamily="34" charset="0"/>
              </a:defRPr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marL="0" marR="0" lvl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57200" y="2174875"/>
            <a:ext cx="5400000" cy="3951288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8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357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THIS IS A SECTION HEADER PAGE TO SUBDIVIDE YOUR PRESENTATION</a:t>
            </a:r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rgbClr val="FECB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10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THIS IS A SECTION HEADER PAGE TO SUBDIVIDE YOUR PRESENTATION</a:t>
            </a:r>
            <a:endParaRPr lang="en-GB"/>
          </a:p>
        </p:txBody>
      </p:sp>
      <p:sp>
        <p:nvSpPr>
          <p:cNvPr id="5" name="Rectangle 4"/>
          <p:cNvSpPr/>
          <p:nvPr userDrawn="1"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67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 IN UPPERCASE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0000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>
                <a:solidFill>
                  <a:srgbClr val="333333"/>
                </a:solidFill>
              </a:defRPr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>
                <a:solidFill>
                  <a:srgbClr val="333333"/>
                </a:solidFill>
              </a:defRPr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15">
                <a:solidFill>
                  <a:srgbClr val="333333"/>
                </a:solidFill>
              </a:defRPr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357600" y="1440000"/>
            <a:ext cx="5400000" cy="468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</a:p>
        </p:txBody>
      </p:sp>
    </p:spTree>
    <p:extLst>
      <p:ext uri="{BB962C8B-B14F-4D97-AF65-F5344CB8AC3E}">
        <p14:creationId xmlns:p14="http://schemas.microsoft.com/office/powerpoint/2010/main" val="2799347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2193200" cy="980728"/>
          </a:xfrm>
          <a:prstGeom prst="rect">
            <a:avLst/>
          </a:prstGeom>
          <a:solidFill>
            <a:srgbClr val="FECB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37324"/>
            <a:ext cx="8528399" cy="907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0000"/>
            <a:ext cx="11350800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</a:p>
          <a:p>
            <a:r>
              <a:rPr lang="en-US"/>
              <a:t> 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364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46" r:id="rId4"/>
    <p:sldLayoutId id="2147483848" r:id="rId5"/>
    <p:sldLayoutId id="2147483850" r:id="rId6"/>
    <p:sldLayoutId id="2147483847" r:id="rId7"/>
    <p:sldLayoutId id="2147483854" r:id="rId8"/>
    <p:sldLayoutId id="2147483844" r:id="rId9"/>
    <p:sldLayoutId id="2147483845" r:id="rId10"/>
    <p:sldLayoutId id="2147483849" r:id="rId11"/>
    <p:sldLayoutId id="2147483851" r:id="rId12"/>
    <p:sldLayoutId id="2147483852" r:id="rId13"/>
    <p:sldLayoutId id="2147483862" r:id="rId14"/>
    <p:sldLayoutId id="2147483863" r:id="rId15"/>
    <p:sldLayoutId id="2147483864" r:id="rId16"/>
    <p:sldLayoutId id="2147483865" r:id="rId17"/>
    <p:sldLayoutId id="2147483853" r:id="rId18"/>
    <p:sldLayoutId id="2147483870" r:id="rId19"/>
    <p:sldLayoutId id="2147483871" r:id="rId20"/>
  </p:sldLayoutIdLst>
  <p:hf hdr="0" dt="0"/>
  <p:txStyles>
    <p:titleStyle>
      <a:lvl1pPr algn="l" defTabSz="844083" rtl="0" eaLnBrk="1" latinLnBrk="0" hangingPunct="1">
        <a:lnSpc>
          <a:spcPct val="90000"/>
        </a:lnSpc>
        <a:spcBef>
          <a:spcPct val="0"/>
        </a:spcBef>
        <a:buNone/>
        <a:defRPr lang="en-GB" sz="2400" b="0" kern="1200" cap="all" spc="0" baseline="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304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8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1pPr>
      <a:lvl2pPr marL="6876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5000"/>
        <a:buFont typeface="Arial" panose="020B0604020202020204" pitchFamily="34" charset="0"/>
        <a:buChar char="•"/>
        <a:tabLst/>
        <a:defRPr lang="en-US" sz="24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2pPr>
      <a:lvl3pPr marL="11448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sz="2000" kern="1200" baseline="0">
          <a:solidFill>
            <a:srgbClr val="333333"/>
          </a:solidFill>
          <a:latin typeface="+mn-lt"/>
          <a:ea typeface="+mn-ea"/>
          <a:cs typeface="Calibri" pitchFamily="34" charset="0"/>
        </a:defRPr>
      </a:lvl3pPr>
      <a:lvl4pPr marL="16020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lang="en-US" sz="20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4pPr>
      <a:lvl5pPr marL="2059200" marR="0" indent="-230400" algn="l" defTabSz="7159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lang="en-US" sz="18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5pPr>
      <a:lvl6pPr marL="2578820" indent="0" algn="l" defTabSz="1125444" rtl="0" eaLnBrk="1" latinLnBrk="0" hangingPunct="1">
        <a:spcBef>
          <a:spcPct val="200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91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7pPr>
      <a:lvl8pPr marL="4220413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8pPr>
      <a:lvl9pPr marL="4783135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hyperlink" Target="https://github.com/msc-technology/solid-playground" TargetMode="External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joblink.allibo.com/ats9/job-offer.aspx?DM=2085&amp;ID=121596" TargetMode="External"/><Relationship Id="rId3" Type="http://schemas.openxmlformats.org/officeDocument/2006/relationships/image" Target="../media/image59.png"/><Relationship Id="rId7" Type="http://schemas.openxmlformats.org/officeDocument/2006/relationships/image" Target="../media/image5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hyperlink" Target="https://www.msc.com/tech-italy/" TargetMode="External"/><Relationship Id="rId4" Type="http://schemas.openxmlformats.org/officeDocument/2006/relationships/image" Target="../media/image6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jp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3.png"/><Relationship Id="rId18" Type="http://schemas.openxmlformats.org/officeDocument/2006/relationships/image" Target="../media/image41.png"/><Relationship Id="rId3" Type="http://schemas.microsoft.com/office/2018/10/relationships/comments" Target="../comments/modernComment_1F0_A49003A8.xml"/><Relationship Id="rId21" Type="http://schemas.openxmlformats.org/officeDocument/2006/relationships/image" Target="../media/image44.png"/><Relationship Id="rId7" Type="http://schemas.openxmlformats.org/officeDocument/2006/relationships/image" Target="../media/image36.svg"/><Relationship Id="rId12" Type="http://schemas.openxmlformats.org/officeDocument/2006/relationships/image" Target="../media/image21.pn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11" Type="http://schemas.openxmlformats.org/officeDocument/2006/relationships/image" Target="../media/image20.png"/><Relationship Id="rId5" Type="http://schemas.openxmlformats.org/officeDocument/2006/relationships/image" Target="../media/image34.svg"/><Relationship Id="rId15" Type="http://schemas.openxmlformats.org/officeDocument/2006/relationships/image" Target="../media/image38.png"/><Relationship Id="rId10" Type="http://schemas.openxmlformats.org/officeDocument/2006/relationships/image" Target="../media/image19.png"/><Relationship Id="rId19" Type="http://schemas.openxmlformats.org/officeDocument/2006/relationships/image" Target="../media/image42.png"/><Relationship Id="rId4" Type="http://schemas.openxmlformats.org/officeDocument/2006/relationships/image" Target="../media/image33.png"/><Relationship Id="rId9" Type="http://schemas.openxmlformats.org/officeDocument/2006/relationships/image" Target="../media/image15.png"/><Relationship Id="rId1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F5_257CD4AD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797973" y="4876800"/>
            <a:ext cx="6176401" cy="1231610"/>
          </a:xfrm>
        </p:spPr>
        <p:txBody>
          <a:bodyPr/>
          <a:lstStyle/>
          <a:p>
            <a:pPr algn="ctr"/>
            <a:r>
              <a:rPr lang="en-GB" dirty="0">
                <a:solidFill>
                  <a:srgbClr val="DFCFA4"/>
                </a:solidFill>
              </a:rPr>
              <a:t>The SOLID Principles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7017659" y="5834109"/>
            <a:ext cx="4221841" cy="274301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rgbClr val="DFCFA4"/>
                </a:solidFill>
              </a:rPr>
              <a:t>2022</a:t>
            </a:r>
          </a:p>
        </p:txBody>
      </p:sp>
      <p:pic>
        <p:nvPicPr>
          <p:cNvPr id="5" name="Picture 21">
            <a:extLst>
              <a:ext uri="{FF2B5EF4-FFF2-40B4-BE49-F238E27FC236}">
                <a16:creationId xmlns:a16="http://schemas.microsoft.com/office/drawing/2014/main" id="{F7A2CA02-90D9-4D48-B008-A09D87DB70F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FCFA4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1007266" y="38101"/>
            <a:ext cx="1136868" cy="123161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881448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42313-AF6F-4809-A18B-AA5B440D9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Samples &amp; 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1840B-3603-42E7-824C-B940185BE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55E4EE13-E18C-4A89-9BC4-C6523A05D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</p:spPr>
        <p:txBody>
          <a:bodyPr/>
          <a:lstStyle/>
          <a:p>
            <a:r>
              <a:rPr lang="en-US"/>
              <a:t>© Copyright MSC Mediterranean Shipping Company SA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D31E2C-F370-49EE-89B6-8C895DBF3625}"/>
              </a:ext>
            </a:extLst>
          </p:cNvPr>
          <p:cNvSpPr txBox="1"/>
          <p:nvPr/>
        </p:nvSpPr>
        <p:spPr>
          <a:xfrm>
            <a:off x="480080" y="1621293"/>
            <a:ext cx="11231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SOLID Playground sample code and this presentation are available on our GitHub space.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Don’t be shy and start to contribute from today!</a:t>
            </a:r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BED403D5-D0ED-44FA-9FC6-CA64C4C6B1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9" t="5468" r="5977" b="5773"/>
          <a:stretch/>
        </p:blipFill>
        <p:spPr>
          <a:xfrm>
            <a:off x="4651204" y="2452407"/>
            <a:ext cx="2694710" cy="27076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29E9C7-8E61-4333-90D3-7D3C70C58913}"/>
              </a:ext>
            </a:extLst>
          </p:cNvPr>
          <p:cNvSpPr txBox="1"/>
          <p:nvPr/>
        </p:nvSpPr>
        <p:spPr>
          <a:xfrm>
            <a:off x="3339253" y="5281413"/>
            <a:ext cx="55134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https://github.com/msc-technology/solid-playground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C97FBC88-44B4-4738-8F35-DBEDA5F09FD6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066" y="101272"/>
            <a:ext cx="779303" cy="7793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F050E1-E19C-42BD-A9DF-65ACFF3FAAA9}"/>
              </a:ext>
            </a:extLst>
          </p:cNvPr>
          <p:cNvSpPr txBox="1"/>
          <p:nvPr/>
        </p:nvSpPr>
        <p:spPr>
          <a:xfrm>
            <a:off x="10668369" y="260090"/>
            <a:ext cx="33189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latin typeface="Forte" panose="03060902040502070203" pitchFamily="66" charset="0"/>
              </a:rPr>
              <a:t>@</a:t>
            </a:r>
          </a:p>
        </p:txBody>
      </p:sp>
      <p:pic>
        <p:nvPicPr>
          <p:cNvPr id="8" name="Graphic 7">
            <a:hlinkClick r:id="rId5"/>
            <a:extLst>
              <a:ext uri="{FF2B5EF4-FFF2-40B4-BE49-F238E27FC236}">
                <a16:creationId xmlns:a16="http://schemas.microsoft.com/office/drawing/2014/main" id="{3AD90E91-E76A-46BB-8E1A-5993FA87AC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33544" y="5348781"/>
            <a:ext cx="165101" cy="16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52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DA81-C597-406C-A57F-E51BA8A4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are looking for talents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B2616-56D5-44DA-808B-19724A560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ADBF74F-A649-4886-B368-9799F4D31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9948" y="1498331"/>
            <a:ext cx="4762500" cy="4762500"/>
          </a:xfrm>
          <a:prstGeom prst="rect">
            <a:avLst/>
          </a:prstGeom>
        </p:spPr>
      </p:pic>
      <p:sp>
        <p:nvSpPr>
          <p:cNvPr id="24" name="Speech Bubble: Oval 23">
            <a:extLst>
              <a:ext uri="{FF2B5EF4-FFF2-40B4-BE49-F238E27FC236}">
                <a16:creationId xmlns:a16="http://schemas.microsoft.com/office/drawing/2014/main" id="{2C4C1738-B1A7-4922-A82A-9B3354402833}"/>
              </a:ext>
            </a:extLst>
          </p:cNvPr>
          <p:cNvSpPr/>
          <p:nvPr/>
        </p:nvSpPr>
        <p:spPr>
          <a:xfrm>
            <a:off x="1324980" y="1619545"/>
            <a:ext cx="3488320" cy="197554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Showcard Gothic" panose="04020904020102020604" pitchFamily="82" charset="0"/>
              </a:rPr>
              <a:t>The Academy is around the corner </a:t>
            </a:r>
            <a:br>
              <a:rPr lang="en-US" sz="2400" dirty="0">
                <a:solidFill>
                  <a:schemeClr val="tx1"/>
                </a:solidFill>
                <a:latin typeface="Showcard Gothic" panose="04020904020102020604" pitchFamily="82" charset="0"/>
              </a:rPr>
            </a:br>
            <a:br>
              <a:rPr lang="en-US" sz="2400" dirty="0">
                <a:solidFill>
                  <a:schemeClr val="tx1"/>
                </a:solidFill>
                <a:latin typeface="Showcard Gothic" panose="04020904020102020604" pitchFamily="82" charset="0"/>
              </a:rPr>
            </a:br>
            <a:r>
              <a:rPr lang="en-US" sz="2400" dirty="0">
                <a:solidFill>
                  <a:schemeClr val="tx1"/>
                </a:solidFill>
                <a:latin typeface="Showcard Gothic" panose="04020904020102020604" pitchFamily="82" charset="0"/>
              </a:rPr>
              <a:t>Get on board!</a:t>
            </a:r>
          </a:p>
        </p:txBody>
      </p:sp>
      <p:pic>
        <p:nvPicPr>
          <p:cNvPr id="26" name="Picture 25" descr="A picture containing toy, LEGO, yellow&#10;&#10;Description automatically generated">
            <a:extLst>
              <a:ext uri="{FF2B5EF4-FFF2-40B4-BE49-F238E27FC236}">
                <a16:creationId xmlns:a16="http://schemas.microsoft.com/office/drawing/2014/main" id="{A84953DC-9E3E-45F2-8C56-3EB42ECF42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65022" y="3467100"/>
            <a:ext cx="3976804" cy="34436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FF7835-BBB8-41B0-A10F-E30A053C44CC}"/>
              </a:ext>
            </a:extLst>
          </p:cNvPr>
          <p:cNvSpPr txBox="1"/>
          <p:nvPr/>
        </p:nvSpPr>
        <p:spPr>
          <a:xfrm>
            <a:off x="5994452" y="5993694"/>
            <a:ext cx="5513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https://joblink.allibo.com/ats9/job-offer.aspx?DM=2085&amp;ID=121596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https://www.msc.com/tech-italy</a:t>
            </a:r>
          </a:p>
        </p:txBody>
      </p:sp>
      <p:pic>
        <p:nvPicPr>
          <p:cNvPr id="8" name="Graphic 7">
            <a:hlinkClick r:id="rId5"/>
            <a:extLst>
              <a:ext uri="{FF2B5EF4-FFF2-40B4-BE49-F238E27FC236}">
                <a16:creationId xmlns:a16="http://schemas.microsoft.com/office/drawing/2014/main" id="{FF8DE900-E267-4E88-A845-11B69ECA4A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89402" y="6281778"/>
            <a:ext cx="165101" cy="165101"/>
          </a:xfrm>
          <a:prstGeom prst="rect">
            <a:avLst/>
          </a:prstGeom>
        </p:spPr>
      </p:pic>
      <p:pic>
        <p:nvPicPr>
          <p:cNvPr id="9" name="Graphic 8">
            <a:hlinkClick r:id="rId8"/>
            <a:extLst>
              <a:ext uri="{FF2B5EF4-FFF2-40B4-BE49-F238E27FC236}">
                <a16:creationId xmlns:a16="http://schemas.microsoft.com/office/drawing/2014/main" id="{22098DB8-A5C4-403E-80E8-6EB4E50AFC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281491" y="6056984"/>
            <a:ext cx="165101" cy="16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00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C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480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DA81-C597-406C-A57F-E51BA8A4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Luca Legora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B2616-56D5-44DA-808B-19724A560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  <p:pic>
        <p:nvPicPr>
          <p:cNvPr id="10" name="Picture 2" descr="1583172527626 (800×200)">
            <a:extLst>
              <a:ext uri="{FF2B5EF4-FFF2-40B4-BE49-F238E27FC236}">
                <a16:creationId xmlns:a16="http://schemas.microsoft.com/office/drawing/2014/main" id="{BC44C951-5190-47FA-BCBD-F373526B4D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17"/>
          <a:stretch/>
        </p:blipFill>
        <p:spPr bwMode="auto">
          <a:xfrm>
            <a:off x="2478000" y="1069951"/>
            <a:ext cx="7236000" cy="99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7B6E3E-FC9A-4D97-8A78-C9ED6F563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534" y="1394961"/>
            <a:ext cx="1331288" cy="1332000"/>
          </a:xfrm>
          <a:prstGeom prst="flowChartConnector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AF1A7A-04AA-4C43-80BE-34E7F5AB3551}"/>
              </a:ext>
            </a:extLst>
          </p:cNvPr>
          <p:cNvSpPr txBox="1"/>
          <p:nvPr/>
        </p:nvSpPr>
        <p:spPr>
          <a:xfrm>
            <a:off x="2532284" y="2690568"/>
            <a:ext cx="2538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Luca Legora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Agile Coach @ MSC Technology Italia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8864A48-74F3-482B-B63C-C7CAA10A87CB}"/>
              </a:ext>
            </a:extLst>
          </p:cNvPr>
          <p:cNvGrpSpPr/>
          <p:nvPr/>
        </p:nvGrpSpPr>
        <p:grpSpPr>
          <a:xfrm>
            <a:off x="2399797" y="3383280"/>
            <a:ext cx="4812533" cy="3226893"/>
            <a:chOff x="2399797" y="3383280"/>
            <a:chExt cx="4812533" cy="322689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8B4B693-C97A-4241-AD80-1E3C05B7816A}"/>
                </a:ext>
              </a:extLst>
            </p:cNvPr>
            <p:cNvGrpSpPr/>
            <p:nvPr/>
          </p:nvGrpSpPr>
          <p:grpSpPr>
            <a:xfrm>
              <a:off x="2578911" y="3383280"/>
              <a:ext cx="3505659" cy="540000"/>
              <a:chOff x="2674161" y="3429000"/>
              <a:chExt cx="3505659" cy="540000"/>
            </a:xfrm>
          </p:grpSpPr>
          <p:pic>
            <p:nvPicPr>
              <p:cNvPr id="14" name="Picture 13" descr="Diagram&#10;&#10;Description automatically generated">
                <a:extLst>
                  <a:ext uri="{FF2B5EF4-FFF2-40B4-BE49-F238E27FC236}">
                    <a16:creationId xmlns:a16="http://schemas.microsoft.com/office/drawing/2014/main" id="{AE58FDA4-6FB8-450B-AA66-0F9FE92BA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263" t="6388" r="28297" b="65330"/>
              <a:stretch/>
            </p:blipFill>
            <p:spPr>
              <a:xfrm>
                <a:off x="2674161" y="3429000"/>
                <a:ext cx="1161623" cy="54000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535D7D3-43EF-45B8-9993-59D34893E696}"/>
                  </a:ext>
                </a:extLst>
              </p:cNvPr>
              <p:cNvSpPr txBox="1"/>
              <p:nvPr/>
            </p:nvSpPr>
            <p:spPr>
              <a:xfrm>
                <a:off x="3896711" y="3429000"/>
                <a:ext cx="2283109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</a:rPr>
                  <a:t>Agile Coach</a:t>
                </a:r>
              </a:p>
              <a:p>
                <a:r>
                  <a:rPr lang="en-US" sz="1000" dirty="0">
                    <a:solidFill>
                      <a:schemeClr val="bg1"/>
                    </a:solidFill>
                  </a:rPr>
                  <a:t>MSC Mediterranean Shipping Company</a:t>
                </a:r>
              </a:p>
              <a:p>
                <a:r>
                  <a:rPr lang="en-US" sz="800" dirty="0">
                    <a:solidFill>
                      <a:schemeClr val="bg2">
                        <a:lumMod val="50000"/>
                      </a:schemeClr>
                    </a:solidFill>
                  </a:rPr>
                  <a:t>Dec 2021 – Present 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E7C8E2B-6AEA-44A2-9FE8-E47ECB3F50F2}"/>
                </a:ext>
              </a:extLst>
            </p:cNvPr>
            <p:cNvGrpSpPr/>
            <p:nvPr/>
          </p:nvGrpSpPr>
          <p:grpSpPr>
            <a:xfrm>
              <a:off x="2607191" y="4017612"/>
              <a:ext cx="3477379" cy="1384994"/>
              <a:chOff x="2702441" y="3429000"/>
              <a:chExt cx="3477379" cy="596736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8086A7AF-14C3-4A19-82C5-A71337648E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727" b="5727"/>
              <a:stretch/>
            </p:blipFill>
            <p:spPr>
              <a:xfrm>
                <a:off x="2702441" y="3429000"/>
                <a:ext cx="1116000" cy="223526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30723EC-D6F3-4E65-846B-6EB2BF8CDDCD}"/>
                  </a:ext>
                </a:extLst>
              </p:cNvPr>
              <p:cNvSpPr txBox="1"/>
              <p:nvPr/>
            </p:nvSpPr>
            <p:spPr>
              <a:xfrm>
                <a:off x="3896711" y="3429000"/>
                <a:ext cx="2283109" cy="596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</a:rPr>
                  <a:t>Product Owner</a:t>
                </a:r>
              </a:p>
              <a:p>
                <a:r>
                  <a:rPr lang="en-US" sz="1100" dirty="0">
                    <a:solidFill>
                      <a:schemeClr val="bg1"/>
                    </a:solidFill>
                  </a:rPr>
                  <a:t>Deltatre</a:t>
                </a:r>
              </a:p>
              <a:p>
                <a:r>
                  <a:rPr lang="en-US" sz="800" dirty="0">
                    <a:solidFill>
                      <a:schemeClr val="bg2">
                        <a:lumMod val="50000"/>
                      </a:schemeClr>
                    </a:solidFill>
                  </a:rPr>
                  <a:t>Feb 2020 – Nov 2021</a:t>
                </a:r>
                <a:br>
                  <a:rPr lang="en-US" sz="800" dirty="0">
                    <a:solidFill>
                      <a:schemeClr val="bg2">
                        <a:lumMod val="50000"/>
                      </a:schemeClr>
                    </a:solidFill>
                  </a:rPr>
                </a:br>
                <a:endParaRPr lang="en-US" sz="8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r>
                  <a:rPr lang="en-US" sz="1100" b="1" dirty="0">
                    <a:solidFill>
                      <a:schemeClr val="bg1"/>
                    </a:solidFill>
                  </a:rPr>
                  <a:t>Scrum Master</a:t>
                </a:r>
              </a:p>
              <a:p>
                <a:r>
                  <a:rPr lang="en-US" sz="800" dirty="0">
                    <a:solidFill>
                      <a:schemeClr val="bg2">
                        <a:lumMod val="50000"/>
                      </a:schemeClr>
                    </a:solidFill>
                  </a:rPr>
                  <a:t>Apr 2018 – Jan 2020</a:t>
                </a:r>
              </a:p>
              <a:p>
                <a:endParaRPr lang="en-US" sz="800" dirty="0">
                  <a:solidFill>
                    <a:schemeClr val="bg2">
                      <a:lumMod val="50000"/>
                    </a:schemeClr>
                  </a:solidFill>
                </a:endParaRPr>
              </a:p>
              <a:p>
                <a:r>
                  <a:rPr lang="en-US" sz="1100" b="1" dirty="0">
                    <a:solidFill>
                      <a:schemeClr val="bg1"/>
                    </a:solidFill>
                  </a:rPr>
                  <a:t>Full-Stack Developer</a:t>
                </a:r>
              </a:p>
              <a:p>
                <a:r>
                  <a:rPr lang="en-US" sz="800" dirty="0">
                    <a:solidFill>
                      <a:schemeClr val="bg2">
                        <a:lumMod val="50000"/>
                      </a:schemeClr>
                    </a:solidFill>
                  </a:rPr>
                  <a:t>Apr 2016 – Mar 2018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89A6617-5C0C-449D-B13A-036B7D67F08E}"/>
                </a:ext>
              </a:extLst>
            </p:cNvPr>
            <p:cNvGrpSpPr/>
            <p:nvPr/>
          </p:nvGrpSpPr>
          <p:grpSpPr>
            <a:xfrm>
              <a:off x="2531776" y="5498329"/>
              <a:ext cx="3518679" cy="553998"/>
              <a:chOff x="2661141" y="3429000"/>
              <a:chExt cx="3518679" cy="553998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06B1890-AC8D-4656-AB74-40338B13EC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8" t="15247" r="3039" b="15874"/>
              <a:stretch/>
            </p:blipFill>
            <p:spPr>
              <a:xfrm>
                <a:off x="2661141" y="3468318"/>
                <a:ext cx="1092200" cy="457201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DFF501-F4A6-4BE6-8281-B103FE75C7D3}"/>
                  </a:ext>
                </a:extLst>
              </p:cNvPr>
              <p:cNvSpPr txBox="1"/>
              <p:nvPr/>
            </p:nvSpPr>
            <p:spPr>
              <a:xfrm>
                <a:off x="3896711" y="3429000"/>
                <a:ext cx="228310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</a:rPr>
                  <a:t>.NET Developer</a:t>
                </a:r>
              </a:p>
              <a:p>
                <a:r>
                  <a:rPr lang="en-US" sz="1100" dirty="0" err="1">
                    <a:solidFill>
                      <a:schemeClr val="bg1"/>
                    </a:solidFill>
                  </a:rPr>
                  <a:t>Consoft</a:t>
                </a:r>
                <a:r>
                  <a:rPr lang="en-US" sz="1100" dirty="0">
                    <a:solidFill>
                      <a:schemeClr val="bg1"/>
                    </a:solidFill>
                  </a:rPr>
                  <a:t> </a:t>
                </a:r>
                <a:r>
                  <a:rPr lang="en-US" sz="1100" dirty="0" err="1">
                    <a:solidFill>
                      <a:schemeClr val="bg1"/>
                    </a:solidFill>
                  </a:rPr>
                  <a:t>Sistemi</a:t>
                </a:r>
                <a:endParaRPr lang="en-US" sz="1100" b="1" dirty="0">
                  <a:solidFill>
                    <a:schemeClr val="bg1"/>
                  </a:solidFill>
                </a:endParaRPr>
              </a:p>
              <a:p>
                <a:r>
                  <a:rPr lang="en-US" sz="800" dirty="0">
                    <a:solidFill>
                      <a:schemeClr val="bg2">
                        <a:lumMod val="50000"/>
                      </a:schemeClr>
                    </a:solidFill>
                  </a:rPr>
                  <a:t>Mar 2014 – Apr 2016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DD21A18-D4C5-4806-9530-57CBC976A2BD}"/>
                </a:ext>
              </a:extLst>
            </p:cNvPr>
            <p:cNvGrpSpPr/>
            <p:nvPr/>
          </p:nvGrpSpPr>
          <p:grpSpPr>
            <a:xfrm>
              <a:off x="2399797" y="6007706"/>
              <a:ext cx="4812533" cy="602467"/>
              <a:chOff x="2495047" y="3372437"/>
              <a:chExt cx="4812533" cy="602467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D759E9FB-8838-4A6D-88B1-DE4E04847B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482" b="7482"/>
              <a:stretch/>
            </p:blipFill>
            <p:spPr>
              <a:xfrm>
                <a:off x="2495047" y="3372437"/>
                <a:ext cx="1296000" cy="602467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AE06032-3C1B-4DFD-8B53-E8E75218AEE3}"/>
                  </a:ext>
                </a:extLst>
              </p:cNvPr>
              <p:cNvSpPr txBox="1"/>
              <p:nvPr/>
            </p:nvSpPr>
            <p:spPr>
              <a:xfrm>
                <a:off x="3858611" y="3429000"/>
                <a:ext cx="3448969" cy="538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solidFill>
                      <a:schemeClr val="bg1"/>
                    </a:solidFill>
                  </a:rPr>
                  <a:t>Bachelor of Computer Science – Computer Engineering</a:t>
                </a:r>
              </a:p>
              <a:p>
                <a:r>
                  <a:rPr lang="en-US" sz="1000" dirty="0" err="1">
                    <a:solidFill>
                      <a:schemeClr val="bg1"/>
                    </a:solidFill>
                  </a:rPr>
                  <a:t>Politecnico</a:t>
                </a:r>
                <a:r>
                  <a:rPr lang="en-US" sz="1000" dirty="0">
                    <a:solidFill>
                      <a:schemeClr val="bg1"/>
                    </a:solidFill>
                  </a:rPr>
                  <a:t> di Torino</a:t>
                </a:r>
              </a:p>
              <a:p>
                <a:r>
                  <a:rPr lang="en-US" sz="800" dirty="0">
                    <a:solidFill>
                      <a:schemeClr val="bg2">
                        <a:lumMod val="50000"/>
                      </a:schemeClr>
                    </a:solidFill>
                  </a:rPr>
                  <a:t>Oct 2013</a:t>
                </a: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00314D8-A363-4BBC-AFDE-93EC841C1FEB}"/>
              </a:ext>
            </a:extLst>
          </p:cNvPr>
          <p:cNvGrpSpPr/>
          <p:nvPr/>
        </p:nvGrpSpPr>
        <p:grpSpPr>
          <a:xfrm>
            <a:off x="6764630" y="4151745"/>
            <a:ext cx="2852878" cy="2347272"/>
            <a:chOff x="8309778" y="3550375"/>
            <a:chExt cx="2852878" cy="2347272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817E6677-72DC-4518-ABFA-E45632957F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5932" y="5055328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>
              <a:extLst>
                <a:ext uri="{FF2B5EF4-FFF2-40B4-BE49-F238E27FC236}">
                  <a16:creationId xmlns:a16="http://schemas.microsoft.com/office/drawing/2014/main" id="{234228B1-E5DA-4CC4-B5F3-711C825D51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4373" y="5177647"/>
              <a:ext cx="653667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 descr="Icon&#10;&#10;Description automatically generated">
              <a:extLst>
                <a:ext uri="{FF2B5EF4-FFF2-40B4-BE49-F238E27FC236}">
                  <a16:creationId xmlns:a16="http://schemas.microsoft.com/office/drawing/2014/main" id="{763C01DA-8D0F-4E06-8EB0-F9D61517E6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06" r="26006"/>
            <a:stretch/>
          </p:blipFill>
          <p:spPr>
            <a:xfrm>
              <a:off x="8309778" y="4612951"/>
              <a:ext cx="720000" cy="720000"/>
            </a:xfrm>
            <a:prstGeom prst="rect">
              <a:avLst/>
            </a:prstGeom>
          </p:spPr>
        </p:pic>
        <p:pic>
          <p:nvPicPr>
            <p:cNvPr id="29" name="Picture 10">
              <a:extLst>
                <a:ext uri="{FF2B5EF4-FFF2-40B4-BE49-F238E27FC236}">
                  <a16:creationId xmlns:a16="http://schemas.microsoft.com/office/drawing/2014/main" id="{3F903841-7322-491B-AA82-4C4832B4F6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033" r="11448" b="28418"/>
            <a:stretch/>
          </p:blipFill>
          <p:spPr bwMode="auto">
            <a:xfrm>
              <a:off x="9724500" y="4254281"/>
              <a:ext cx="642755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2">
              <a:extLst>
                <a:ext uri="{FF2B5EF4-FFF2-40B4-BE49-F238E27FC236}">
                  <a16:creationId xmlns:a16="http://schemas.microsoft.com/office/drawing/2014/main" id="{768AB601-94D7-497C-812E-40B0CFF767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27" r="6627" b="25979"/>
            <a:stretch/>
          </p:blipFill>
          <p:spPr bwMode="auto">
            <a:xfrm>
              <a:off x="8961682" y="4301195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18">
              <a:extLst>
                <a:ext uri="{FF2B5EF4-FFF2-40B4-BE49-F238E27FC236}">
                  <a16:creationId xmlns:a16="http://schemas.microsoft.com/office/drawing/2014/main" id="{628354C0-3325-4E7F-A429-4FD4E20F66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2656" y="4350109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20">
              <a:extLst>
                <a:ext uri="{FF2B5EF4-FFF2-40B4-BE49-F238E27FC236}">
                  <a16:creationId xmlns:a16="http://schemas.microsoft.com/office/drawing/2014/main" id="{C345BB55-1F8E-4849-AE84-654D169282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7028" y="3550375"/>
              <a:ext cx="741667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2">
              <a:extLst>
                <a:ext uri="{FF2B5EF4-FFF2-40B4-BE49-F238E27FC236}">
                  <a16:creationId xmlns:a16="http://schemas.microsoft.com/office/drawing/2014/main" id="{037A6C56-57FC-4508-A975-F91BA5061D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3614" y="3676488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4">
              <a:extLst>
                <a:ext uri="{FF2B5EF4-FFF2-40B4-BE49-F238E27FC236}">
                  <a16:creationId xmlns:a16="http://schemas.microsoft.com/office/drawing/2014/main" id="{EF81386C-D765-4844-85C8-C120CE08A9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81682" y="3586941"/>
              <a:ext cx="720000" cy="431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EE75D9B-EB37-44FA-A5F3-45ACDA16B7D3}"/>
              </a:ext>
            </a:extLst>
          </p:cNvPr>
          <p:cNvGrpSpPr/>
          <p:nvPr/>
        </p:nvGrpSpPr>
        <p:grpSpPr>
          <a:xfrm>
            <a:off x="6246769" y="2184868"/>
            <a:ext cx="3531656" cy="1996605"/>
            <a:chOff x="6470112" y="2411979"/>
            <a:chExt cx="3531656" cy="1996605"/>
          </a:xfrm>
        </p:grpSpPr>
        <p:pic>
          <p:nvPicPr>
            <p:cNvPr id="36" name="Picture 35" descr="Icon&#10;&#10;Description automatically generated">
              <a:extLst>
                <a:ext uri="{FF2B5EF4-FFF2-40B4-BE49-F238E27FC236}">
                  <a16:creationId xmlns:a16="http://schemas.microsoft.com/office/drawing/2014/main" id="{3EEBEEC0-266C-4710-8BA1-5D44E7D81F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70" t="25000" r="21535" b="24725"/>
            <a:stretch/>
          </p:blipFill>
          <p:spPr>
            <a:xfrm>
              <a:off x="6740183" y="2802056"/>
              <a:ext cx="697584" cy="361977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83C64BA-23DC-4BB6-ACBA-74F3D46442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03" r="16803"/>
            <a:stretch/>
          </p:blipFill>
          <p:spPr>
            <a:xfrm>
              <a:off x="7516040" y="2617140"/>
              <a:ext cx="720000" cy="720000"/>
            </a:xfrm>
            <a:prstGeom prst="rect">
              <a:avLst/>
            </a:prstGeom>
          </p:spPr>
        </p:pic>
        <p:pic>
          <p:nvPicPr>
            <p:cNvPr id="38" name="Picture 37" descr="Diagram&#10;&#10;Description automatically generated with medium confidence">
              <a:extLst>
                <a:ext uri="{FF2B5EF4-FFF2-40B4-BE49-F238E27FC236}">
                  <a16:creationId xmlns:a16="http://schemas.microsoft.com/office/drawing/2014/main" id="{DEEDDEB3-5D34-4F87-8016-A27774DC0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5840" y="2411979"/>
              <a:ext cx="1152000" cy="1240617"/>
            </a:xfrm>
            <a:prstGeom prst="rect">
              <a:avLst/>
            </a:prstGeom>
          </p:spPr>
        </p:pic>
        <p:pic>
          <p:nvPicPr>
            <p:cNvPr id="39" name="Picture 26">
              <a:extLst>
                <a:ext uri="{FF2B5EF4-FFF2-40B4-BE49-F238E27FC236}">
                  <a16:creationId xmlns:a16="http://schemas.microsoft.com/office/drawing/2014/main" id="{52FDE286-903F-4345-ABA7-BDF0EF0314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81768" y="2993152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4962ADC-6B32-4D10-9A62-4CD878E8E6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8671" y="3292584"/>
              <a:ext cx="2538818" cy="11160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09C81CA-2488-4A20-B7A2-1414FE124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03" r="13503" b="32219"/>
            <a:stretch/>
          </p:blipFill>
          <p:spPr>
            <a:xfrm>
              <a:off x="6470112" y="3078513"/>
              <a:ext cx="72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7672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DA81-C597-406C-A57F-E51BA8A4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Giuseppe Velocci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B2616-56D5-44DA-808B-19724A560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C44C951-5190-47FA-BCBD-F373526B4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8913" b="8913"/>
          <a:stretch/>
        </p:blipFill>
        <p:spPr bwMode="auto">
          <a:xfrm>
            <a:off x="2478000" y="1069951"/>
            <a:ext cx="7236000" cy="99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Male profile with solid fill">
            <a:extLst>
              <a:ext uri="{FF2B5EF4-FFF2-40B4-BE49-F238E27FC236}">
                <a16:creationId xmlns:a16="http://schemas.microsoft.com/office/drawing/2014/main" id="{3B7B6E3E-FC9A-4D97-8A78-C9ED6F563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7" r="27"/>
          <a:stretch/>
        </p:blipFill>
        <p:spPr>
          <a:xfrm>
            <a:off x="2627534" y="1394961"/>
            <a:ext cx="1331288" cy="1332000"/>
          </a:xfrm>
          <a:prstGeom prst="flowChartConnector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AF1A7A-04AA-4C43-80BE-34E7F5AB3551}"/>
              </a:ext>
            </a:extLst>
          </p:cNvPr>
          <p:cNvSpPr txBox="1"/>
          <p:nvPr/>
        </p:nvSpPr>
        <p:spPr>
          <a:xfrm>
            <a:off x="2532284" y="2690568"/>
            <a:ext cx="2938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Giuseppe Velocci</a:t>
            </a:r>
          </a:p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Backend Developer @ MSC Technology Italia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8B4B693-C97A-4241-AD80-1E3C05B7816A}"/>
              </a:ext>
            </a:extLst>
          </p:cNvPr>
          <p:cNvGrpSpPr/>
          <p:nvPr/>
        </p:nvGrpSpPr>
        <p:grpSpPr>
          <a:xfrm>
            <a:off x="2578911" y="3383280"/>
            <a:ext cx="3505659" cy="540000"/>
            <a:chOff x="2674161" y="3429000"/>
            <a:chExt cx="3505659" cy="540000"/>
          </a:xfrm>
        </p:grpSpPr>
        <p:pic>
          <p:nvPicPr>
            <p:cNvPr id="14" name="Picture 13" descr="Diagram&#10;&#10;Description automatically generated">
              <a:extLst>
                <a:ext uri="{FF2B5EF4-FFF2-40B4-BE49-F238E27FC236}">
                  <a16:creationId xmlns:a16="http://schemas.microsoft.com/office/drawing/2014/main" id="{AE58FDA4-6FB8-450B-AA66-0F9FE92BA3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63" t="6388" r="28297" b="65330"/>
            <a:stretch/>
          </p:blipFill>
          <p:spPr>
            <a:xfrm>
              <a:off x="2674161" y="3429000"/>
              <a:ext cx="1161623" cy="54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535D7D3-43EF-45B8-9993-59D34893E696}"/>
                </a:ext>
              </a:extLst>
            </p:cNvPr>
            <p:cNvSpPr txBox="1"/>
            <p:nvPr/>
          </p:nvSpPr>
          <p:spPr>
            <a:xfrm>
              <a:off x="3896711" y="3429000"/>
              <a:ext cx="2283109" cy="53860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</a:rPr>
                <a:t>Backend Developer</a:t>
              </a:r>
              <a:endParaRPr lang="en-US" dirty="0"/>
            </a:p>
            <a:p>
              <a:r>
                <a:rPr lang="en-US" sz="1000" dirty="0">
                  <a:solidFill>
                    <a:schemeClr val="bg1"/>
                  </a:solidFill>
                </a:rPr>
                <a:t>MSC Mediterranean Shipping Company</a:t>
              </a:r>
            </a:p>
            <a:p>
              <a:r>
                <a:rPr lang="en-US" sz="800" dirty="0">
                  <a:solidFill>
                    <a:schemeClr val="bg2">
                      <a:lumMod val="50000"/>
                    </a:schemeClr>
                  </a:solidFill>
                </a:rPr>
                <a:t>Nov 2021 – Present </a:t>
              </a:r>
              <a:endParaRPr lang="en-US" sz="800" dirty="0">
                <a:solidFill>
                  <a:schemeClr val="bg2">
                    <a:lumMod val="50000"/>
                  </a:schemeClr>
                </a:solidFill>
                <a:cs typeface="Calibri"/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8086A7AF-14C3-4A19-82C5-A71337648E4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7" b="5727"/>
          <a:stretch/>
        </p:blipFill>
        <p:spPr>
          <a:xfrm>
            <a:off x="2607191" y="4017612"/>
            <a:ext cx="1116000" cy="51879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0DFF501-F4A6-4BE6-8281-B103FE75C7D3}"/>
              </a:ext>
            </a:extLst>
          </p:cNvPr>
          <p:cNvSpPr txBox="1"/>
          <p:nvPr/>
        </p:nvSpPr>
        <p:spPr>
          <a:xfrm>
            <a:off x="3800476" y="3966046"/>
            <a:ext cx="2283109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Full-Stack Developer</a:t>
            </a:r>
          </a:p>
          <a:p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Deltatre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Sep 2020 – Oct 2021</a:t>
            </a:r>
            <a:endParaRPr lang="en-US" sz="800" dirty="0">
              <a:solidFill>
                <a:schemeClr val="bg2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E06032-3C1B-4DFD-8B53-E8E75218AEE3}"/>
              </a:ext>
            </a:extLst>
          </p:cNvPr>
          <p:cNvSpPr txBox="1"/>
          <p:nvPr/>
        </p:nvSpPr>
        <p:spPr>
          <a:xfrm>
            <a:off x="3804773" y="4681073"/>
            <a:ext cx="2670404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ITS Degree in Integrated backend services</a:t>
            </a:r>
            <a:endParaRPr lang="en-US" sz="1100" b="1" dirty="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1100" dirty="0">
                <a:solidFill>
                  <a:schemeClr val="bg1"/>
                </a:solidFill>
              </a:rPr>
              <a:t>ITS ICT Foundation </a:t>
            </a:r>
            <a:endParaRPr lang="en-US" sz="800">
              <a:solidFill>
                <a:schemeClr val="bg1"/>
              </a:solidFill>
              <a:cs typeface="Calibri"/>
            </a:endParaRP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Jul 2020</a:t>
            </a:r>
            <a:endParaRPr lang="en-US" sz="800" dirty="0">
              <a:solidFill>
                <a:schemeClr val="bg2">
                  <a:lumMod val="50000"/>
                </a:schemeClr>
              </a:solidFill>
              <a:cs typeface="Calibri"/>
            </a:endParaRPr>
          </a:p>
        </p:txBody>
      </p:sp>
      <p:pic>
        <p:nvPicPr>
          <p:cNvPr id="27" name="Picture 8">
            <a:extLst>
              <a:ext uri="{FF2B5EF4-FFF2-40B4-BE49-F238E27FC236}">
                <a16:creationId xmlns:a16="http://schemas.microsoft.com/office/drawing/2014/main" id="{234228B1-E5DA-4CC4-B5F3-711C825D5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484" y="4512951"/>
            <a:ext cx="653667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Icon&#10;&#10;Description automatically generated">
            <a:extLst>
              <a:ext uri="{FF2B5EF4-FFF2-40B4-BE49-F238E27FC236}">
                <a16:creationId xmlns:a16="http://schemas.microsoft.com/office/drawing/2014/main" id="{763C01DA-8D0F-4E06-8EB0-F9D61517E64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6" r="26006"/>
          <a:stretch/>
        </p:blipFill>
        <p:spPr>
          <a:xfrm>
            <a:off x="7317291" y="2869705"/>
            <a:ext cx="720000" cy="720000"/>
          </a:xfrm>
          <a:prstGeom prst="rect">
            <a:avLst/>
          </a:prstGeom>
        </p:spPr>
      </p:pic>
      <p:pic>
        <p:nvPicPr>
          <p:cNvPr id="29" name="Picture 10">
            <a:extLst>
              <a:ext uri="{FF2B5EF4-FFF2-40B4-BE49-F238E27FC236}">
                <a16:creationId xmlns:a16="http://schemas.microsoft.com/office/drawing/2014/main" id="{3F903841-7322-491B-AA82-4C4832B4F6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33" r="11448" b="28418"/>
          <a:stretch/>
        </p:blipFill>
        <p:spPr bwMode="auto">
          <a:xfrm>
            <a:off x="7534581" y="3808948"/>
            <a:ext cx="642755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>
            <a:extLst>
              <a:ext uri="{FF2B5EF4-FFF2-40B4-BE49-F238E27FC236}">
                <a16:creationId xmlns:a16="http://schemas.microsoft.com/office/drawing/2014/main" id="{628354C0-3325-4E7F-A429-4FD4E20F6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131" y="339343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882C1FF-E93A-1401-8875-467A2C3EE106}"/>
              </a:ext>
            </a:extLst>
          </p:cNvPr>
          <p:cNvGrpSpPr/>
          <p:nvPr/>
        </p:nvGrpSpPr>
        <p:grpSpPr>
          <a:xfrm>
            <a:off x="2607364" y="4727712"/>
            <a:ext cx="1118151" cy="505239"/>
            <a:chOff x="2607364" y="4520647"/>
            <a:chExt cx="1118151" cy="5052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4BD2AE4-E186-8C68-298C-27A8CC98B44D}"/>
                </a:ext>
              </a:extLst>
            </p:cNvPr>
            <p:cNvSpPr/>
            <p:nvPr/>
          </p:nvSpPr>
          <p:spPr>
            <a:xfrm>
              <a:off x="2607364" y="4520647"/>
              <a:ext cx="1118151" cy="5052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5" descr="Logo&#10;&#10;Description automatically generated">
              <a:extLst>
                <a:ext uri="{FF2B5EF4-FFF2-40B4-BE49-F238E27FC236}">
                  <a16:creationId xmlns:a16="http://schemas.microsoft.com/office/drawing/2014/main" id="{3EDF09F3-D321-ED3C-9AF2-4F29A955F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948609" y="4555432"/>
              <a:ext cx="447262" cy="438980"/>
            </a:xfrm>
            <a:prstGeom prst="rect">
              <a:avLst/>
            </a:prstGeom>
          </p:spPr>
        </p:pic>
      </p:grpSp>
      <p:pic>
        <p:nvPicPr>
          <p:cNvPr id="44" name="Picture 44">
            <a:extLst>
              <a:ext uri="{FF2B5EF4-FFF2-40B4-BE49-F238E27FC236}">
                <a16:creationId xmlns:a16="http://schemas.microsoft.com/office/drawing/2014/main" id="{69809689-4411-1650-1873-B0244B383B1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22621" y="1395427"/>
            <a:ext cx="1345987" cy="1329334"/>
          </a:xfrm>
          <a:prstGeom prst="ellipse">
            <a:avLst/>
          </a:prstGeom>
        </p:spPr>
      </p:pic>
      <p:pic>
        <p:nvPicPr>
          <p:cNvPr id="7" name="Picture 7" descr="Logo&#10;&#10;Description automatically generated">
            <a:extLst>
              <a:ext uri="{FF2B5EF4-FFF2-40B4-BE49-F238E27FC236}">
                <a16:creationId xmlns:a16="http://schemas.microsoft.com/office/drawing/2014/main" id="{9D8C30E8-7C62-A95A-90D5-652A546E963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37151" y="3804935"/>
            <a:ext cx="1076849" cy="715109"/>
          </a:xfrm>
          <a:prstGeom prst="rect">
            <a:avLst/>
          </a:prstGeom>
        </p:spPr>
      </p:pic>
      <p:pic>
        <p:nvPicPr>
          <p:cNvPr id="3" name="Picture 7" descr="Logo&#10;&#10;Description automatically generated">
            <a:extLst>
              <a:ext uri="{FF2B5EF4-FFF2-40B4-BE49-F238E27FC236}">
                <a16:creationId xmlns:a16="http://schemas.microsoft.com/office/drawing/2014/main" id="{2EA099DE-F84A-A768-6627-44938FD661A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85599" y="4590127"/>
            <a:ext cx="649793" cy="624674"/>
          </a:xfrm>
          <a:prstGeom prst="rect">
            <a:avLst/>
          </a:prstGeom>
        </p:spPr>
      </p:pic>
      <p:pic>
        <p:nvPicPr>
          <p:cNvPr id="8" name="Picture 15" descr="Logo&#10;&#10;Description automatically generated">
            <a:extLst>
              <a:ext uri="{FF2B5EF4-FFF2-40B4-BE49-F238E27FC236}">
                <a16:creationId xmlns:a16="http://schemas.microsoft.com/office/drawing/2014/main" id="{15ABB3EE-A058-495A-2C6B-7C1F9FA4ABA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26215" y="5416508"/>
            <a:ext cx="800520" cy="431918"/>
          </a:xfrm>
          <a:prstGeom prst="rect">
            <a:avLst/>
          </a:prstGeom>
        </p:spPr>
      </p:pic>
      <p:pic>
        <p:nvPicPr>
          <p:cNvPr id="16" name="Picture 17">
            <a:extLst>
              <a:ext uri="{FF2B5EF4-FFF2-40B4-BE49-F238E27FC236}">
                <a16:creationId xmlns:a16="http://schemas.microsoft.com/office/drawing/2014/main" id="{22F1C233-F0EE-D35B-AB49-C9CFDCBD5C6E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972" t="23526" r="-964" b="4494"/>
          <a:stretch/>
        </p:blipFill>
        <p:spPr>
          <a:xfrm>
            <a:off x="2626300" y="5458816"/>
            <a:ext cx="1107445" cy="53626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CA24B2B-B348-4AB4-75D0-8B713CF36C37}"/>
              </a:ext>
            </a:extLst>
          </p:cNvPr>
          <p:cNvSpPr txBox="1"/>
          <p:nvPr/>
        </p:nvSpPr>
        <p:spPr>
          <a:xfrm>
            <a:off x="3775354" y="5439804"/>
            <a:ext cx="2283109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Freelance web Developer</a:t>
            </a:r>
          </a:p>
          <a:p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-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Sep 2015 – Nov 2017</a:t>
            </a:r>
            <a:endParaRPr lang="en-US" sz="800" dirty="0">
              <a:solidFill>
                <a:schemeClr val="bg2">
                  <a:lumMod val="50000"/>
                </a:schemeClr>
              </a:solidFill>
              <a:cs typeface="Calibri"/>
            </a:endParaRPr>
          </a:p>
        </p:txBody>
      </p:sp>
      <p:pic>
        <p:nvPicPr>
          <p:cNvPr id="22" name="Picture 22" descr="Logo, company name&#10;&#10;Description automatically generated">
            <a:extLst>
              <a:ext uri="{FF2B5EF4-FFF2-40B4-BE49-F238E27FC236}">
                <a16:creationId xmlns:a16="http://schemas.microsoft.com/office/drawing/2014/main" id="{AF9832E5-6F8E-2BF4-A495-6C2CA9D98041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1916" r="57229" b="1429"/>
          <a:stretch/>
        </p:blipFill>
        <p:spPr>
          <a:xfrm>
            <a:off x="8052920" y="2332354"/>
            <a:ext cx="772526" cy="722048"/>
          </a:xfrm>
          <a:prstGeom prst="rect">
            <a:avLst/>
          </a:prstGeom>
        </p:spPr>
      </p:pic>
      <p:pic>
        <p:nvPicPr>
          <p:cNvPr id="37" name="Picture 37" descr="Logo&#10;&#10;Description automatically generated">
            <a:extLst>
              <a:ext uri="{FF2B5EF4-FFF2-40B4-BE49-F238E27FC236}">
                <a16:creationId xmlns:a16="http://schemas.microsoft.com/office/drawing/2014/main" id="{F2815A97-60CB-43EE-958B-4073BD11675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957675" y="2802503"/>
            <a:ext cx="624674" cy="63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90154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F78C250-F74E-4E4C-9311-FBAC7D945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01" y="1309504"/>
            <a:ext cx="11103040" cy="651376"/>
          </a:xfrm>
        </p:spPr>
        <p:txBody>
          <a:bodyPr/>
          <a:lstStyle/>
          <a:p>
            <a:r>
              <a:rPr lang="en-US" dirty="0">
                <a:solidFill>
                  <a:srgbClr val="01548A"/>
                </a:solidFill>
                <a:effectLst>
                  <a:innerShdw blurRad="63500" dist="50800">
                    <a:prstClr val="black">
                      <a:alpha val="50000"/>
                    </a:prstClr>
                  </a:innerShdw>
                </a:effectLst>
              </a:rPr>
              <a:t>What is and why SOLID?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04F595F-A01D-4555-9C13-1416DC67BBAD}"/>
              </a:ext>
            </a:extLst>
          </p:cNvPr>
          <p:cNvSpPr txBox="1">
            <a:spLocks/>
          </p:cNvSpPr>
          <p:nvPr/>
        </p:nvSpPr>
        <p:spPr>
          <a:xfrm>
            <a:off x="352301" y="6266055"/>
            <a:ext cx="3686299" cy="30594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/>
                </a:solidFill>
              </a:rPr>
              <a:t>© Copyright MSC Mediterranean Shipping Company SA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324747-2311-41E9-824E-E4955C368E4D}"/>
              </a:ext>
            </a:extLst>
          </p:cNvPr>
          <p:cNvSpPr txBox="1"/>
          <p:nvPr/>
        </p:nvSpPr>
        <p:spPr>
          <a:xfrm>
            <a:off x="6624320" y="5258574"/>
            <a:ext cx="55676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Disclaimer</a:t>
            </a:r>
          </a:p>
          <a:p>
            <a:r>
              <a:rPr lang="en-US" sz="1000" i="1" dirty="0">
                <a:solidFill>
                  <a:schemeClr val="bg1"/>
                </a:solidFill>
              </a:rPr>
              <a:t>This presentation is about the SOLID principles of object-oriented programming. For the fundamental state of matter, look at your computer. For other uses, see use Google (it is your best friend)</a:t>
            </a:r>
          </a:p>
        </p:txBody>
      </p:sp>
    </p:spTree>
    <p:extLst>
      <p:ext uri="{BB962C8B-B14F-4D97-AF65-F5344CB8AC3E}">
        <p14:creationId xmlns:p14="http://schemas.microsoft.com/office/powerpoint/2010/main" val="408066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3F254A2E-5731-4FD8-8964-70AA85A13DEC}"/>
              </a:ext>
            </a:extLst>
          </p:cNvPr>
          <p:cNvGrpSpPr/>
          <p:nvPr/>
        </p:nvGrpSpPr>
        <p:grpSpPr>
          <a:xfrm>
            <a:off x="8122173" y="1387446"/>
            <a:ext cx="2414574" cy="4456680"/>
            <a:chOff x="1267322" y="1641446"/>
            <a:chExt cx="2414574" cy="4456680"/>
          </a:xfrm>
        </p:grpSpPr>
        <p:sp>
          <p:nvSpPr>
            <p:cNvPr id="43" name="Rectangle: Top Corners Rounded 42">
              <a:extLst>
                <a:ext uri="{FF2B5EF4-FFF2-40B4-BE49-F238E27FC236}">
                  <a16:creationId xmlns:a16="http://schemas.microsoft.com/office/drawing/2014/main" id="{A6533922-2891-4CF1-99D1-655413227B7B}"/>
                </a:ext>
              </a:extLst>
            </p:cNvPr>
            <p:cNvSpPr/>
            <p:nvPr/>
          </p:nvSpPr>
          <p:spPr>
            <a:xfrm>
              <a:off x="1267322" y="2095046"/>
              <a:ext cx="2414574" cy="4003080"/>
            </a:xfrm>
            <a:prstGeom prst="round2Same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8C5BAE4-8317-46F9-9E37-D27F8DD9CE90}"/>
                </a:ext>
              </a:extLst>
            </p:cNvPr>
            <p:cNvSpPr/>
            <p:nvPr/>
          </p:nvSpPr>
          <p:spPr>
            <a:xfrm>
              <a:off x="1834853" y="1641446"/>
              <a:ext cx="1279511" cy="11088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00" dirty="0"/>
                <a:t>Ravioli</a:t>
              </a:r>
            </a:p>
          </p:txBody>
        </p:sp>
      </p:grpSp>
      <p:pic>
        <p:nvPicPr>
          <p:cNvPr id="1038" name="Picture 14">
            <a:extLst>
              <a:ext uri="{FF2B5EF4-FFF2-40B4-BE49-F238E27FC236}">
                <a16:creationId xmlns:a16="http://schemas.microsoft.com/office/drawing/2014/main" id="{788B52ED-ADA1-4C8D-B512-A320A8E55E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4"/>
          <a:stretch/>
        </p:blipFill>
        <p:spPr bwMode="auto">
          <a:xfrm flipH="1">
            <a:off x="10008790" y="3203570"/>
            <a:ext cx="2183210" cy="364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478D83A6-B577-44EB-B83A-DD623342D983}"/>
              </a:ext>
            </a:extLst>
          </p:cNvPr>
          <p:cNvGrpSpPr/>
          <p:nvPr/>
        </p:nvGrpSpPr>
        <p:grpSpPr>
          <a:xfrm>
            <a:off x="1267322" y="1387445"/>
            <a:ext cx="2414574" cy="4456681"/>
            <a:chOff x="1267322" y="1641445"/>
            <a:chExt cx="2414574" cy="4456681"/>
          </a:xfrm>
        </p:grpSpPr>
        <p:sp>
          <p:nvSpPr>
            <p:cNvPr id="36" name="Rectangle: Top Corners Rounded 35">
              <a:extLst>
                <a:ext uri="{FF2B5EF4-FFF2-40B4-BE49-F238E27FC236}">
                  <a16:creationId xmlns:a16="http://schemas.microsoft.com/office/drawing/2014/main" id="{466DB266-7344-4832-8CEA-BE046818568B}"/>
                </a:ext>
              </a:extLst>
            </p:cNvPr>
            <p:cNvSpPr/>
            <p:nvPr/>
          </p:nvSpPr>
          <p:spPr>
            <a:xfrm>
              <a:off x="1267322" y="2095046"/>
              <a:ext cx="2414574" cy="4003080"/>
            </a:xfrm>
            <a:prstGeom prst="round2Same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4441C07D-3D40-45BD-8F8A-655229D9FE9F}"/>
                </a:ext>
              </a:extLst>
            </p:cNvPr>
            <p:cNvSpPr/>
            <p:nvPr/>
          </p:nvSpPr>
          <p:spPr>
            <a:xfrm>
              <a:off x="1834853" y="1641445"/>
              <a:ext cx="1279511" cy="1108105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00" dirty="0"/>
                <a:t>Spaghetti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9142313-AF6F-4809-A18B-AA5B440D9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Pasta 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1840B-3603-42E7-824C-B940185BE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55E4EE13-E18C-4A89-9BC4-C6523A05D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</p:spPr>
        <p:txBody>
          <a:bodyPr/>
          <a:lstStyle/>
          <a:p>
            <a:r>
              <a:rPr lang="en-US" dirty="0"/>
              <a:t>© Copyright MSC Mediterranean Shipping Company SA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491B3D-3A90-4625-AB19-D345F6442CD4}"/>
              </a:ext>
            </a:extLst>
          </p:cNvPr>
          <p:cNvSpPr txBox="1"/>
          <p:nvPr/>
        </p:nvSpPr>
        <p:spPr>
          <a:xfrm>
            <a:off x="1423423" y="2938471"/>
            <a:ext cx="2057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Unstructured and difficult to maintain source code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Object-oriented code written in a procedural style, forsaking polymorphism </a:t>
            </a:r>
          </a:p>
        </p:txBody>
      </p:sp>
      <p:pic>
        <p:nvPicPr>
          <p:cNvPr id="28" name="Picture 27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037D6236-DEA5-45D6-A708-24106505EF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766" y="1506561"/>
            <a:ext cx="846985" cy="636148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0BFB43FC-7C11-484C-8F2B-6101F87FD6A3}"/>
              </a:ext>
            </a:extLst>
          </p:cNvPr>
          <p:cNvGrpSpPr/>
          <p:nvPr/>
        </p:nvGrpSpPr>
        <p:grpSpPr>
          <a:xfrm>
            <a:off x="4694747" y="1401076"/>
            <a:ext cx="2414574" cy="4456680"/>
            <a:chOff x="1267322" y="1641446"/>
            <a:chExt cx="2414574" cy="4456680"/>
          </a:xfrm>
        </p:grpSpPr>
        <p:sp>
          <p:nvSpPr>
            <p:cNvPr id="40" name="Rectangle: Top Corners Rounded 39">
              <a:extLst>
                <a:ext uri="{FF2B5EF4-FFF2-40B4-BE49-F238E27FC236}">
                  <a16:creationId xmlns:a16="http://schemas.microsoft.com/office/drawing/2014/main" id="{3E005109-EB74-4498-9B96-CB11F271B456}"/>
                </a:ext>
              </a:extLst>
            </p:cNvPr>
            <p:cNvSpPr/>
            <p:nvPr/>
          </p:nvSpPr>
          <p:spPr>
            <a:xfrm>
              <a:off x="1267322" y="2095046"/>
              <a:ext cx="2414574" cy="4003080"/>
            </a:xfrm>
            <a:prstGeom prst="round2Same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990C932-4C4D-4903-BA12-E335A4FA5ED8}"/>
                </a:ext>
              </a:extLst>
            </p:cNvPr>
            <p:cNvSpPr/>
            <p:nvPr/>
          </p:nvSpPr>
          <p:spPr>
            <a:xfrm>
              <a:off x="1834853" y="1641446"/>
              <a:ext cx="1279511" cy="1108800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200" dirty="0"/>
                <a:t>Lasagna</a:t>
              </a:r>
            </a:p>
          </p:txBody>
        </p:sp>
      </p:grp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1F14260B-C4FD-4F55-AF8F-958E1B108C5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034" y="1550409"/>
            <a:ext cx="900000" cy="622603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03D2137-5C06-4BE5-8F31-331E44F631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8" t="22963" r="5701" b="35124"/>
          <a:stretch/>
        </p:blipFill>
        <p:spPr bwMode="auto">
          <a:xfrm>
            <a:off x="8879459" y="1657180"/>
            <a:ext cx="900000" cy="48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8B571FE-C92E-4DAE-AA8B-8C598B03CA45}"/>
              </a:ext>
            </a:extLst>
          </p:cNvPr>
          <p:cNvSpPr txBox="1"/>
          <p:nvPr/>
        </p:nvSpPr>
        <p:spPr>
          <a:xfrm>
            <a:off x="4873333" y="2938471"/>
            <a:ext cx="2057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Layers and classes are so complicated and tightly coupled that making a change in one layer requires modification in all the others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01B91D-0DCB-4B1F-B083-4204667088F5}"/>
              </a:ext>
            </a:extLst>
          </p:cNvPr>
          <p:cNvSpPr txBox="1"/>
          <p:nvPr/>
        </p:nvSpPr>
        <p:spPr>
          <a:xfrm>
            <a:off x="8300759" y="2938471"/>
            <a:ext cx="2057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Well structured classes easy to understand in isolation, but difficult to understand as a whole</a:t>
            </a:r>
          </a:p>
        </p:txBody>
      </p:sp>
    </p:spTree>
    <p:extLst>
      <p:ext uri="{BB962C8B-B14F-4D97-AF65-F5344CB8AC3E}">
        <p14:creationId xmlns:p14="http://schemas.microsoft.com/office/powerpoint/2010/main" val="251383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42313-AF6F-4809-A18B-AA5B440D9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 existing code base quality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1840B-3603-42E7-824C-B940185BE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55E4EE13-E18C-4A89-9BC4-C6523A05D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</p:spPr>
        <p:txBody>
          <a:bodyPr/>
          <a:lstStyle/>
          <a:p>
            <a:r>
              <a:rPr lang="en-US" dirty="0"/>
              <a:t>© Copyright MSC Mediterranean Shipping Company SA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04213C-9405-4611-B142-120E61EB37B3}"/>
              </a:ext>
            </a:extLst>
          </p:cNvPr>
          <p:cNvSpPr txBox="1"/>
          <p:nvPr/>
        </p:nvSpPr>
        <p:spPr>
          <a:xfrm>
            <a:off x="457200" y="1250798"/>
            <a:ext cx="535761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refactor</a:t>
            </a:r>
          </a:p>
          <a:p>
            <a:r>
              <a:rPr lang="en-US" sz="1400" dirty="0">
                <a:solidFill>
                  <a:schemeClr val="bg1"/>
                </a:solidFill>
              </a:rPr>
              <a:t>[</a:t>
            </a:r>
            <a:r>
              <a:rPr lang="en-US" sz="1400" b="0" i="0" dirty="0">
                <a:solidFill>
                  <a:schemeClr val="bg1"/>
                </a:solidFill>
                <a:effectLst/>
              </a:rPr>
              <a:t>/</a:t>
            </a:r>
            <a:r>
              <a:rPr lang="en-US" sz="1400" b="0" i="0" dirty="0" err="1">
                <a:solidFill>
                  <a:schemeClr val="bg1"/>
                </a:solidFill>
                <a:effectLst/>
              </a:rPr>
              <a:t>ri</a:t>
            </a:r>
            <a:r>
              <a:rPr lang="en-US" sz="1400" b="0" i="0" dirty="0">
                <a:solidFill>
                  <a:schemeClr val="bg1"/>
                </a:solidFill>
                <a:effectLst/>
              </a:rPr>
              <a:t>ːˈ</a:t>
            </a:r>
            <a:r>
              <a:rPr lang="en-US" sz="1400" b="0" i="0" dirty="0" err="1">
                <a:solidFill>
                  <a:schemeClr val="bg1"/>
                </a:solidFill>
                <a:effectLst/>
              </a:rPr>
              <a:t>faktə</a:t>
            </a:r>
            <a:r>
              <a:rPr lang="en-US" sz="1400" b="0" i="0" dirty="0">
                <a:solidFill>
                  <a:schemeClr val="bg1"/>
                </a:solidFill>
                <a:effectLst/>
              </a:rPr>
              <a:t>/</a:t>
            </a:r>
            <a:r>
              <a:rPr lang="en-US" sz="1400" dirty="0">
                <a:solidFill>
                  <a:schemeClr val="bg1"/>
                </a:solidFill>
              </a:rPr>
              <a:t>] </a:t>
            </a:r>
            <a:r>
              <a:rPr lang="en-US" sz="1400" i="1" dirty="0">
                <a:solidFill>
                  <a:schemeClr val="bg1"/>
                </a:solidFill>
              </a:rPr>
              <a:t>verb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_____________________________________________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1.</a:t>
            </a:r>
            <a:r>
              <a:rPr lang="en-US" sz="1400" dirty="0">
                <a:solidFill>
                  <a:schemeClr val="bg1"/>
                </a:solidFill>
              </a:rPr>
              <a:t> To rewrite existing source code in order to improve its readability, reusability or structure without affecting its meaning or </a:t>
            </a:r>
            <a:r>
              <a:rPr lang="en-US" sz="1400" dirty="0" err="1">
                <a:solidFill>
                  <a:schemeClr val="bg1"/>
                </a:solidFill>
              </a:rPr>
              <a:t>behaviour</a:t>
            </a:r>
            <a:endParaRPr lang="en-US" sz="1400" dirty="0">
              <a:solidFill>
                <a:schemeClr val="bg1"/>
              </a:solidFill>
            </a:endParaRPr>
          </a:p>
          <a:p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b="1" dirty="0">
                <a:solidFill>
                  <a:schemeClr val="bg1"/>
                </a:solidFill>
              </a:rPr>
              <a:t>2.</a:t>
            </a:r>
            <a:r>
              <a:rPr lang="en-US" sz="1400" dirty="0">
                <a:solidFill>
                  <a:schemeClr val="bg1"/>
                </a:solidFill>
              </a:rPr>
              <a:t> To trash old code while blaming other developers in order to write brilliant new code that preserves bad performances and old bugs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53ECF8-B813-4BE9-94DC-6814C231273C}"/>
              </a:ext>
            </a:extLst>
          </p:cNvPr>
          <p:cNvSpPr txBox="1"/>
          <p:nvPr/>
        </p:nvSpPr>
        <p:spPr>
          <a:xfrm>
            <a:off x="457200" y="3789204"/>
            <a:ext cx="535761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unit test</a:t>
            </a:r>
          </a:p>
          <a:p>
            <a:r>
              <a:rPr lang="en-US" sz="1400" dirty="0">
                <a:solidFill>
                  <a:schemeClr val="bg1"/>
                </a:solidFill>
              </a:rPr>
              <a:t>[/ˈ</a:t>
            </a:r>
            <a:r>
              <a:rPr lang="en-US" sz="1400" dirty="0" err="1">
                <a:solidFill>
                  <a:schemeClr val="bg1"/>
                </a:solidFill>
              </a:rPr>
              <a:t>juːnɪt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tèst</a:t>
            </a:r>
            <a:r>
              <a:rPr lang="en-US" sz="1400" dirty="0">
                <a:solidFill>
                  <a:schemeClr val="bg1"/>
                </a:solidFill>
              </a:rPr>
              <a:t>/] </a:t>
            </a:r>
            <a:r>
              <a:rPr lang="en-US" sz="1400" i="1" dirty="0">
                <a:solidFill>
                  <a:schemeClr val="bg1"/>
                </a:solidFill>
              </a:rPr>
              <a:t>noun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_____________________________________________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1.</a:t>
            </a:r>
            <a:r>
              <a:rPr lang="en-US" sz="1400" dirty="0">
                <a:solidFill>
                  <a:schemeClr val="bg1"/>
                </a:solidFill>
              </a:rPr>
              <a:t> An automated software testing method by which individual units of source code are tested to determine whether they are fit for use</a:t>
            </a:r>
          </a:p>
          <a:p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b="1" dirty="0">
                <a:solidFill>
                  <a:schemeClr val="bg1"/>
                </a:solidFill>
              </a:rPr>
              <a:t>2.</a:t>
            </a:r>
            <a:r>
              <a:rPr lang="en-US" sz="1400" dirty="0">
                <a:solidFill>
                  <a:schemeClr val="bg1"/>
                </a:solidFill>
              </a:rPr>
              <a:t> Additional code logic to run on demand that usually requires modifications at each coding iteration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C8339D7-920C-42EA-85D6-D8001C5FA418}"/>
              </a:ext>
            </a:extLst>
          </p:cNvPr>
          <p:cNvGrpSpPr/>
          <p:nvPr/>
        </p:nvGrpSpPr>
        <p:grpSpPr>
          <a:xfrm>
            <a:off x="7129873" y="2167674"/>
            <a:ext cx="3711451" cy="3243059"/>
            <a:chOff x="6998714" y="2151901"/>
            <a:chExt cx="3711451" cy="324305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26F6944-8F83-4762-894F-772073E7CC48}"/>
                </a:ext>
              </a:extLst>
            </p:cNvPr>
            <p:cNvGrpSpPr/>
            <p:nvPr/>
          </p:nvGrpSpPr>
          <p:grpSpPr>
            <a:xfrm>
              <a:off x="7597396" y="2151901"/>
              <a:ext cx="3112769" cy="3150443"/>
              <a:chOff x="925831" y="3625617"/>
              <a:chExt cx="3112769" cy="3150443"/>
            </a:xfrm>
          </p:grpSpPr>
          <p:pic>
            <p:nvPicPr>
              <p:cNvPr id="10" name="Picture 9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53A33739-803F-4896-A819-994583EC53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5831" y="3625617"/>
                <a:ext cx="3112769" cy="2744152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A7EC12-CCAF-45F3-9C2B-239446865A78}"/>
                  </a:ext>
                </a:extLst>
              </p:cNvPr>
              <p:cNvSpPr txBox="1"/>
              <p:nvPr/>
            </p:nvSpPr>
            <p:spPr>
              <a:xfrm>
                <a:off x="2651760" y="3629045"/>
                <a:ext cx="670560" cy="3147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</a:rPr>
                  <a:t>TEU</a:t>
                </a:r>
              </a:p>
              <a:p>
                <a:pPr algn="ctr"/>
                <a:endParaRPr lang="en-US" sz="700" dirty="0">
                  <a:solidFill>
                    <a:schemeClr val="bg1"/>
                  </a:solidFill>
                </a:endParaRPr>
              </a:p>
              <a:p>
                <a:pPr algn="r"/>
                <a:r>
                  <a:rPr lang="en-US" sz="1200" dirty="0">
                    <a:solidFill>
                      <a:schemeClr val="bg1"/>
                    </a:solidFill>
                  </a:rPr>
                  <a:t>800</a:t>
                </a:r>
                <a:br>
                  <a:rPr lang="en-US" sz="1200" dirty="0">
                    <a:solidFill>
                      <a:schemeClr val="bg1"/>
                    </a:solidFill>
                  </a:rPr>
                </a:br>
                <a:endParaRPr lang="en-US" sz="500" dirty="0">
                  <a:solidFill>
                    <a:schemeClr val="bg1"/>
                  </a:solidFill>
                </a:endParaRPr>
              </a:p>
              <a:p>
                <a:pPr algn="r"/>
                <a:r>
                  <a:rPr lang="en-US" sz="1200" dirty="0">
                    <a:solidFill>
                      <a:schemeClr val="bg1"/>
                    </a:solidFill>
                  </a:rPr>
                  <a:t>2.500</a:t>
                </a:r>
              </a:p>
              <a:p>
                <a:pPr algn="r"/>
                <a:br>
                  <a:rPr lang="en-US" sz="700" dirty="0">
                    <a:solidFill>
                      <a:schemeClr val="bg1"/>
                    </a:solidFill>
                  </a:rPr>
                </a:br>
                <a:r>
                  <a:rPr lang="en-US" sz="1200" dirty="0">
                    <a:solidFill>
                      <a:schemeClr val="bg1"/>
                    </a:solidFill>
                  </a:rPr>
                  <a:t>3.400</a:t>
                </a:r>
              </a:p>
              <a:p>
                <a:pPr algn="r"/>
                <a:br>
                  <a:rPr lang="en-US" sz="800" dirty="0">
                    <a:solidFill>
                      <a:schemeClr val="bg1"/>
                    </a:solidFill>
                  </a:rPr>
                </a:br>
                <a:r>
                  <a:rPr lang="en-US" sz="1200" dirty="0">
                    <a:solidFill>
                      <a:schemeClr val="bg1"/>
                    </a:solidFill>
                  </a:rPr>
                  <a:t>4.500</a:t>
                </a:r>
              </a:p>
              <a:p>
                <a:pPr algn="r"/>
                <a:br>
                  <a:rPr lang="en-US" sz="600" dirty="0">
                    <a:solidFill>
                      <a:schemeClr val="bg1"/>
                    </a:solidFill>
                  </a:rPr>
                </a:br>
                <a:r>
                  <a:rPr lang="en-US" sz="1200" dirty="0">
                    <a:solidFill>
                      <a:schemeClr val="bg1"/>
                    </a:solidFill>
                  </a:rPr>
                  <a:t>5.000</a:t>
                </a:r>
              </a:p>
              <a:p>
                <a:pPr algn="r"/>
                <a:br>
                  <a:rPr lang="en-US" sz="600" dirty="0">
                    <a:solidFill>
                      <a:schemeClr val="bg1"/>
                    </a:solidFill>
                  </a:rPr>
                </a:br>
                <a:r>
                  <a:rPr lang="en-US" sz="1200" dirty="0">
                    <a:solidFill>
                      <a:schemeClr val="bg1"/>
                    </a:solidFill>
                  </a:rPr>
                  <a:t>8.000</a:t>
                </a:r>
              </a:p>
              <a:p>
                <a:pPr algn="r"/>
                <a:br>
                  <a:rPr lang="en-US" sz="900" dirty="0">
                    <a:solidFill>
                      <a:schemeClr val="bg1"/>
                    </a:solidFill>
                  </a:rPr>
                </a:br>
                <a:r>
                  <a:rPr lang="en-US" sz="1200" dirty="0">
                    <a:solidFill>
                      <a:schemeClr val="bg1"/>
                    </a:solidFill>
                  </a:rPr>
                  <a:t>12.500</a:t>
                </a:r>
              </a:p>
              <a:p>
                <a:pPr algn="r"/>
                <a:br>
                  <a:rPr lang="en-US" sz="1050" dirty="0">
                    <a:solidFill>
                      <a:schemeClr val="bg1"/>
                    </a:solidFill>
                  </a:rPr>
                </a:br>
                <a:r>
                  <a:rPr lang="en-US" sz="1200" dirty="0">
                    <a:solidFill>
                      <a:schemeClr val="bg1"/>
                    </a:solidFill>
                  </a:rPr>
                  <a:t>18.000</a:t>
                </a:r>
                <a:br>
                  <a:rPr lang="en-US" sz="1200" dirty="0">
                    <a:solidFill>
                      <a:schemeClr val="bg1"/>
                    </a:solidFill>
                  </a:rPr>
                </a:br>
                <a:br>
                  <a:rPr lang="en-US" sz="2000" dirty="0">
                    <a:solidFill>
                      <a:schemeClr val="bg1"/>
                    </a:solidFill>
                  </a:rPr>
                </a:br>
                <a:r>
                  <a:rPr lang="en-US" sz="1200" dirty="0">
                    <a:solidFill>
                      <a:schemeClr val="bg1"/>
                    </a:solidFill>
                  </a:rPr>
                  <a:t>23.756</a:t>
                </a:r>
              </a:p>
            </p:txBody>
          </p:sp>
        </p:grpSp>
        <p:pic>
          <p:nvPicPr>
            <p:cNvPr id="17" name="Picture 16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F77DD160-A28A-4C24-B2B5-C2FAA5F5E7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04" t="32958" r="15196" b="30410"/>
            <a:stretch/>
          </p:blipFill>
          <p:spPr>
            <a:xfrm>
              <a:off x="6998714" y="4753813"/>
              <a:ext cx="2496082" cy="6411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304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erson holding a yellow flower&#10;&#10;Description automatically generated with low confidence">
            <a:extLst>
              <a:ext uri="{FF2B5EF4-FFF2-40B4-BE49-F238E27FC236}">
                <a16:creationId xmlns:a16="http://schemas.microsoft.com/office/drawing/2014/main" id="{7AE9AF72-8175-4A45-A4AB-4AEC5C87CB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5" r="39109" b="1697"/>
          <a:stretch/>
        </p:blipFill>
        <p:spPr>
          <a:xfrm flipH="1">
            <a:off x="9212932" y="3975947"/>
            <a:ext cx="2979067" cy="28965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142313-AF6F-4809-A18B-AA5B440D9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principles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1840B-3603-42E7-824C-B940185BE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55E4EE13-E18C-4A89-9BC4-C6523A05D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</p:spPr>
        <p:txBody>
          <a:bodyPr/>
          <a:lstStyle/>
          <a:p>
            <a:r>
              <a:rPr lang="en-US" dirty="0"/>
              <a:t>© Copyright MSC Mediterranean Shipping Company SA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4C85E5-E032-460F-B120-86813E50D852}"/>
              </a:ext>
            </a:extLst>
          </p:cNvPr>
          <p:cNvGrpSpPr/>
          <p:nvPr/>
        </p:nvGrpSpPr>
        <p:grpSpPr>
          <a:xfrm>
            <a:off x="-5069496" y="644491"/>
            <a:ext cx="13337195" cy="6228023"/>
            <a:chOff x="-4642230" y="840434"/>
            <a:chExt cx="11117803" cy="5529711"/>
          </a:xfrm>
        </p:grpSpPr>
        <p:sp>
          <p:nvSpPr>
            <p:cNvPr id="12" name="Block Arc 11">
              <a:extLst>
                <a:ext uri="{FF2B5EF4-FFF2-40B4-BE49-F238E27FC236}">
                  <a16:creationId xmlns:a16="http://schemas.microsoft.com/office/drawing/2014/main" id="{580555EE-D85A-4078-8F54-31F1A9F11F1D}"/>
                </a:ext>
              </a:extLst>
            </p:cNvPr>
            <p:cNvSpPr/>
            <p:nvPr/>
          </p:nvSpPr>
          <p:spPr>
            <a:xfrm>
              <a:off x="-4642230" y="840434"/>
              <a:ext cx="5529711" cy="5529711"/>
            </a:xfrm>
            <a:prstGeom prst="blockArc">
              <a:avLst>
                <a:gd name="adj1" fmla="val 18900000"/>
                <a:gd name="adj2" fmla="val 2700000"/>
                <a:gd name="adj3" fmla="val 391"/>
              </a:avLst>
            </a:prstGeom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F419579-B5B9-48A1-9834-5BEFF0CB3D91}"/>
                </a:ext>
              </a:extLst>
            </p:cNvPr>
            <p:cNvSpPr/>
            <p:nvPr/>
          </p:nvSpPr>
          <p:spPr>
            <a:xfrm>
              <a:off x="388450" y="1808686"/>
              <a:ext cx="6087123" cy="513455"/>
            </a:xfrm>
            <a:prstGeom prst="roundRect">
              <a:avLst/>
            </a:prstGeom>
            <a:solidFill>
              <a:srgbClr val="FECB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7556" tIns="66040" rIns="66040" bIns="66040" numCol="1" spcCol="1270" anchor="ctr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600" kern="12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Single Responsibility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700EDD5-E5DC-4192-A653-52A4D03CFDF8}"/>
                </a:ext>
              </a:extLst>
            </p:cNvPr>
            <p:cNvSpPr/>
            <p:nvPr/>
          </p:nvSpPr>
          <p:spPr>
            <a:xfrm>
              <a:off x="67540" y="1744504"/>
              <a:ext cx="641819" cy="6418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C124CECC-DB48-4F30-9F8F-75303E3AA5D5}"/>
                </a:ext>
              </a:extLst>
            </p:cNvPr>
            <p:cNvSpPr/>
            <p:nvPr/>
          </p:nvSpPr>
          <p:spPr>
            <a:xfrm>
              <a:off x="756377" y="2578624"/>
              <a:ext cx="5719196" cy="513455"/>
            </a:xfrm>
            <a:prstGeom prst="roundRect">
              <a:avLst/>
            </a:prstGeom>
            <a:solidFill>
              <a:srgbClr val="FECB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7556" tIns="66040" rIns="66040" bIns="66040" numCol="1" spcCol="1270" anchor="ctr" anchorCtr="0">
              <a:noAutofit/>
            </a:bodyPr>
            <a:lstStyle/>
            <a:p>
              <a:pPr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Open/Closed Principle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2B5661F-B838-426B-95E0-A414D7F48B49}"/>
                </a:ext>
              </a:extLst>
            </p:cNvPr>
            <p:cNvSpPr/>
            <p:nvPr/>
          </p:nvSpPr>
          <p:spPr>
            <a:xfrm>
              <a:off x="435467" y="2514442"/>
              <a:ext cx="641819" cy="6418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O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101F3F2-3BD6-4EA2-AD4D-C2EBB9784C50}"/>
                </a:ext>
              </a:extLst>
            </p:cNvPr>
            <p:cNvSpPr/>
            <p:nvPr/>
          </p:nvSpPr>
          <p:spPr>
            <a:xfrm>
              <a:off x="869301" y="3348561"/>
              <a:ext cx="5606272" cy="513455"/>
            </a:xfrm>
            <a:prstGeom prst="roundRect">
              <a:avLst/>
            </a:prstGeom>
            <a:solidFill>
              <a:srgbClr val="FECB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7556" tIns="66040" rIns="66040" bIns="66040" numCol="1" spcCol="1270" anchor="ctr" anchorCtr="0">
              <a:noAutofit/>
            </a:bodyPr>
            <a:lstStyle/>
            <a:p>
              <a:pPr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dirty="0" err="1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Liskov’s</a:t>
              </a:r>
              <a:r>
                <a:rPr lang="en-US" sz="2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Substitution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5B5EF8E-4783-418F-99A7-EEB3862C56C9}"/>
                </a:ext>
              </a:extLst>
            </p:cNvPr>
            <p:cNvSpPr/>
            <p:nvPr/>
          </p:nvSpPr>
          <p:spPr>
            <a:xfrm>
              <a:off x="548391" y="3284379"/>
              <a:ext cx="641819" cy="6418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3200" b="1">
                  <a:solidFill>
                    <a:schemeClr val="bg1"/>
                  </a:solidFill>
                </a:rPr>
                <a:t>L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6E799355-35E2-4804-89CC-30BC33CD7EB1}"/>
                </a:ext>
              </a:extLst>
            </p:cNvPr>
            <p:cNvSpPr/>
            <p:nvPr/>
          </p:nvSpPr>
          <p:spPr>
            <a:xfrm>
              <a:off x="756377" y="4118498"/>
              <a:ext cx="5719196" cy="513455"/>
            </a:xfrm>
            <a:prstGeom prst="roundRect">
              <a:avLst/>
            </a:prstGeom>
            <a:solidFill>
              <a:srgbClr val="FECB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7556" tIns="66040" rIns="66040" bIns="66040" numCol="1" spcCol="1270" anchor="ctr" anchorCtr="0">
              <a:noAutofit/>
            </a:bodyPr>
            <a:lstStyle/>
            <a:p>
              <a:pPr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Interface Segregation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C81C46-F402-467A-B227-F01CA976AA95}"/>
                </a:ext>
              </a:extLst>
            </p:cNvPr>
            <p:cNvSpPr/>
            <p:nvPr/>
          </p:nvSpPr>
          <p:spPr>
            <a:xfrm>
              <a:off x="435467" y="4054317"/>
              <a:ext cx="641819" cy="6418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3200" b="1">
                  <a:solidFill>
                    <a:schemeClr val="bg1"/>
                  </a:solidFill>
                </a:rPr>
                <a:t>I</a:t>
              </a:r>
              <a:endParaRPr lang="en-US" sz="32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096CC9E-9665-4DAE-B343-E63C57D62929}"/>
                </a:ext>
              </a:extLst>
            </p:cNvPr>
            <p:cNvSpPr/>
            <p:nvPr/>
          </p:nvSpPr>
          <p:spPr>
            <a:xfrm>
              <a:off x="388450" y="4888436"/>
              <a:ext cx="6087123" cy="513455"/>
            </a:xfrm>
            <a:prstGeom prst="roundRect">
              <a:avLst/>
            </a:prstGeom>
            <a:solidFill>
              <a:srgbClr val="FECB0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07556" tIns="66040" rIns="66040" bIns="66040" numCol="1" spcCol="1270" anchor="ctr" anchorCtr="0">
              <a:noAutofit/>
            </a:bodyPr>
            <a:lstStyle/>
            <a:p>
              <a:pPr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6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Dependency Inversion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88D9F00-968A-40C8-BA15-7F57C02736AF}"/>
                </a:ext>
              </a:extLst>
            </p:cNvPr>
            <p:cNvSpPr/>
            <p:nvPr/>
          </p:nvSpPr>
          <p:spPr>
            <a:xfrm>
              <a:off x="67540" y="4824254"/>
              <a:ext cx="641819" cy="64181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89EFAD9-3674-48F2-964C-819C49A2A14D}"/>
              </a:ext>
            </a:extLst>
          </p:cNvPr>
          <p:cNvSpPr txBox="1"/>
          <p:nvPr/>
        </p:nvSpPr>
        <p:spPr>
          <a:xfrm>
            <a:off x="10410612" y="6610904"/>
            <a:ext cx="18954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Uncle Bob – Robert C. Martin</a:t>
            </a:r>
          </a:p>
        </p:txBody>
      </p:sp>
    </p:spTree>
    <p:extLst>
      <p:ext uri="{BB962C8B-B14F-4D97-AF65-F5344CB8AC3E}">
        <p14:creationId xmlns:p14="http://schemas.microsoft.com/office/powerpoint/2010/main" val="484592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DA81-C597-406C-A57F-E51BA8A47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324"/>
            <a:ext cx="9590061" cy="890077"/>
          </a:xfrm>
        </p:spPr>
        <p:txBody>
          <a:bodyPr/>
          <a:lstStyle/>
          <a:p>
            <a:r>
              <a:rPr lang="en-GB" dirty="0">
                <a:cs typeface="Arial"/>
              </a:rPr>
              <a:t>Introducing live coding session:</a:t>
            </a:r>
            <a:br>
              <a:rPr lang="en-GB" dirty="0">
                <a:cs typeface="Arial"/>
              </a:rPr>
            </a:br>
            <a:r>
              <a:rPr lang="en-GB">
                <a:cs typeface="Arial"/>
              </a:rPr>
              <a:t>Digital factory platform, a SImplifIed overview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B2616-56D5-44DA-808B-19724A560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9ED30F-AAAD-3087-6075-90DBF0FB64D0}"/>
              </a:ext>
            </a:extLst>
          </p:cNvPr>
          <p:cNvSpPr txBox="1"/>
          <p:nvPr/>
        </p:nvSpPr>
        <p:spPr>
          <a:xfrm>
            <a:off x="857676" y="4564936"/>
            <a:ext cx="234079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Equipment Activities messages queue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E0B6C53F-5E96-5168-AEE8-E5332288B621}"/>
              </a:ext>
            </a:extLst>
          </p:cNvPr>
          <p:cNvSpPr/>
          <p:nvPr/>
        </p:nvSpPr>
        <p:spPr>
          <a:xfrm rot="5400000">
            <a:off x="1911739" y="1508292"/>
            <a:ext cx="316787" cy="239730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B3A9E65-D420-AE56-CB67-C4AACDBCB859}"/>
              </a:ext>
            </a:extLst>
          </p:cNvPr>
          <p:cNvSpPr txBox="1"/>
          <p:nvPr/>
        </p:nvSpPr>
        <p:spPr>
          <a:xfrm>
            <a:off x="789182" y="2946755"/>
            <a:ext cx="25548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Booking messages queue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DE28767-34C6-1D07-102D-CCD1E1191830}"/>
              </a:ext>
            </a:extLst>
          </p:cNvPr>
          <p:cNvSpPr/>
          <p:nvPr/>
        </p:nvSpPr>
        <p:spPr>
          <a:xfrm>
            <a:off x="4172592" y="2062110"/>
            <a:ext cx="3373347" cy="29281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Calibri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cs typeface="Calibri"/>
              </a:rPr>
              <a:t>Data transformation and enrichment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cs typeface="Calibri"/>
            </a:endParaRPr>
          </a:p>
          <a:p>
            <a:pPr algn="ctr"/>
            <a:endParaRPr lang="en-US" dirty="0">
              <a:cs typeface="Calibri"/>
            </a:endParaRPr>
          </a:p>
          <a:p>
            <a:pPr algn="ctr"/>
            <a:endParaRPr lang="en-US" dirty="0">
              <a:cs typeface="Calibri"/>
            </a:endParaRPr>
          </a:p>
          <a:p>
            <a:pPr algn="ctr"/>
            <a:endParaRPr lang="en-US" dirty="0">
              <a:cs typeface="Calibri"/>
            </a:endParaRPr>
          </a:p>
          <a:p>
            <a:pPr algn="ctr"/>
            <a:endParaRPr lang="en-US" dirty="0">
              <a:cs typeface="Calibri"/>
            </a:endParaRPr>
          </a:p>
          <a:p>
            <a:pPr algn="ctr"/>
            <a:endParaRPr lang="en-US" dirty="0">
              <a:cs typeface="Calibri"/>
            </a:endParaRPr>
          </a:p>
          <a:p>
            <a:pPr algn="ctr"/>
            <a:endParaRPr lang="en-US" dirty="0">
              <a:cs typeface="Calibri"/>
            </a:endParaRPr>
          </a:p>
          <a:p>
            <a:pPr algn="ctr"/>
            <a:endParaRPr lang="en-US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20" name="Graphic 26" descr="Gears with solid fill">
            <a:extLst>
              <a:ext uri="{FF2B5EF4-FFF2-40B4-BE49-F238E27FC236}">
                <a16:creationId xmlns:a16="http://schemas.microsoft.com/office/drawing/2014/main" id="{61D8B005-A486-A231-F766-D45C4BA71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82283" y="2903307"/>
            <a:ext cx="1522287" cy="1530849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EAD54E7-721A-05B2-2E20-3F8174AB4379}"/>
              </a:ext>
            </a:extLst>
          </p:cNvPr>
          <p:cNvCxnSpPr>
            <a:cxnSpLocks/>
          </p:cNvCxnSpPr>
          <p:nvPr/>
        </p:nvCxnSpPr>
        <p:spPr>
          <a:xfrm flipV="1">
            <a:off x="7599985" y="3578508"/>
            <a:ext cx="820220" cy="1027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Cylinder 27">
            <a:extLst>
              <a:ext uri="{FF2B5EF4-FFF2-40B4-BE49-F238E27FC236}">
                <a16:creationId xmlns:a16="http://schemas.microsoft.com/office/drawing/2014/main" id="{8BADD08E-C8D6-1E6C-200C-6C1ABD1D723C}"/>
              </a:ext>
            </a:extLst>
          </p:cNvPr>
          <p:cNvSpPr/>
          <p:nvPr/>
        </p:nvSpPr>
        <p:spPr>
          <a:xfrm rot="5400000">
            <a:off x="9540301" y="2381596"/>
            <a:ext cx="316787" cy="239730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F5C51EB0-8BA6-F19A-1A95-F49AFBB11FDB}"/>
              </a:ext>
            </a:extLst>
          </p:cNvPr>
          <p:cNvSpPr/>
          <p:nvPr/>
        </p:nvSpPr>
        <p:spPr>
          <a:xfrm rot="5400000">
            <a:off x="1868929" y="3152157"/>
            <a:ext cx="316787" cy="239730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75B52E4-9B34-80A1-DDA5-4D1ACFC2B8D9}"/>
              </a:ext>
            </a:extLst>
          </p:cNvPr>
          <p:cNvSpPr txBox="1"/>
          <p:nvPr/>
        </p:nvSpPr>
        <p:spPr>
          <a:xfrm>
            <a:off x="4256710" y="5070081"/>
            <a:ext cx="31627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Digital Factory Platform</a:t>
            </a:r>
            <a:endParaRPr lang="en-US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753DA74-49F4-06A0-31BC-9B19395AE57F}"/>
              </a:ext>
            </a:extLst>
          </p:cNvPr>
          <p:cNvSpPr txBox="1"/>
          <p:nvPr/>
        </p:nvSpPr>
        <p:spPr>
          <a:xfrm>
            <a:off x="8041024" y="3785811"/>
            <a:ext cx="331683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Equipment Activities 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messages queue</a:t>
            </a:r>
            <a:r>
              <a:rPr lang="en-US" dirty="0">
                <a:solidFill>
                  <a:schemeClr val="bg1"/>
                </a:solidFill>
              </a:rPr>
              <a:t> - *DCSA standard format 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6C5DAC2-3E80-4A21-92C4-C9543C6C6F7E}"/>
              </a:ext>
            </a:extLst>
          </p:cNvPr>
          <p:cNvCxnSpPr>
            <a:cxnSpLocks/>
          </p:cNvCxnSpPr>
          <p:nvPr/>
        </p:nvCxnSpPr>
        <p:spPr>
          <a:xfrm flipV="1">
            <a:off x="3301962" y="2705204"/>
            <a:ext cx="820220" cy="1027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B21D17-A795-D4F4-0081-7ED47406F530}"/>
              </a:ext>
            </a:extLst>
          </p:cNvPr>
          <p:cNvCxnSpPr>
            <a:cxnSpLocks/>
          </p:cNvCxnSpPr>
          <p:nvPr/>
        </p:nvCxnSpPr>
        <p:spPr>
          <a:xfrm flipV="1">
            <a:off x="3276276" y="4349069"/>
            <a:ext cx="820220" cy="1027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51DCB03-48C2-C320-8710-E621F1F43E0C}"/>
              </a:ext>
            </a:extLst>
          </p:cNvPr>
          <p:cNvSpPr txBox="1"/>
          <p:nvPr/>
        </p:nvSpPr>
        <p:spPr>
          <a:xfrm>
            <a:off x="8914328" y="5797834"/>
            <a:ext cx="253771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</a:rPr>
              <a:t>*DCSA: </a:t>
            </a:r>
            <a:endParaRPr lang="en-US" sz="1200" i="1" dirty="0">
              <a:solidFill>
                <a:schemeClr val="bg1"/>
              </a:solidFill>
              <a:cs typeface="Calibri"/>
            </a:endParaRPr>
          </a:p>
          <a:p>
            <a:r>
              <a:rPr lang="en-US" sz="1200" i="1" dirty="0">
                <a:solidFill>
                  <a:schemeClr val="bg1"/>
                </a:solidFill>
                <a:cs typeface="Calibri"/>
              </a:rPr>
              <a:t>Digital Container Shipping Association</a:t>
            </a:r>
          </a:p>
        </p:txBody>
      </p:sp>
    </p:spTree>
    <p:extLst>
      <p:ext uri="{BB962C8B-B14F-4D97-AF65-F5344CB8AC3E}">
        <p14:creationId xmlns:p14="http://schemas.microsoft.com/office/powerpoint/2010/main" val="62893790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42313-AF6F-4809-A18B-AA5B440D9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1840B-3603-42E7-824C-B940185BE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55E4EE13-E18C-4A89-9BC4-C6523A05D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</p:spPr>
        <p:txBody>
          <a:bodyPr/>
          <a:lstStyle/>
          <a:p>
            <a:r>
              <a:rPr lang="en-US" dirty="0"/>
              <a:t>© Copyright MSC Mediterranean Shipping Company SA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0FD4108-387C-42BB-83BC-E968931D3FBF}"/>
              </a:ext>
            </a:extLst>
          </p:cNvPr>
          <p:cNvGrpSpPr/>
          <p:nvPr/>
        </p:nvGrpSpPr>
        <p:grpSpPr>
          <a:xfrm>
            <a:off x="649560" y="2173940"/>
            <a:ext cx="10890538" cy="3079378"/>
            <a:chOff x="652323" y="1528481"/>
            <a:chExt cx="10890538" cy="3079378"/>
          </a:xfrm>
        </p:grpSpPr>
        <p:sp>
          <p:nvSpPr>
            <p:cNvPr id="9" name="Flowchart: Alternate Process 8">
              <a:extLst>
                <a:ext uri="{FF2B5EF4-FFF2-40B4-BE49-F238E27FC236}">
                  <a16:creationId xmlns:a16="http://schemas.microsoft.com/office/drawing/2014/main" id="{05414E16-9554-4FA1-B5E4-234EF9B974B7}"/>
                </a:ext>
              </a:extLst>
            </p:cNvPr>
            <p:cNvSpPr/>
            <p:nvPr/>
          </p:nvSpPr>
          <p:spPr>
            <a:xfrm>
              <a:off x="652323" y="1528481"/>
              <a:ext cx="10890538" cy="3079378"/>
            </a:xfrm>
            <a:custGeom>
              <a:avLst/>
              <a:gdLst>
                <a:gd name="connsiteX0" fmla="*/ 0 w 10880475"/>
                <a:gd name="connsiteY0" fmla="*/ 669365 h 4016188"/>
                <a:gd name="connsiteX1" fmla="*/ 669365 w 10880475"/>
                <a:gd name="connsiteY1" fmla="*/ 0 h 4016188"/>
                <a:gd name="connsiteX2" fmla="*/ 10211110 w 10880475"/>
                <a:gd name="connsiteY2" fmla="*/ 0 h 4016188"/>
                <a:gd name="connsiteX3" fmla="*/ 10880475 w 10880475"/>
                <a:gd name="connsiteY3" fmla="*/ 669365 h 4016188"/>
                <a:gd name="connsiteX4" fmla="*/ 10880475 w 10880475"/>
                <a:gd name="connsiteY4" fmla="*/ 3346823 h 4016188"/>
                <a:gd name="connsiteX5" fmla="*/ 10211110 w 10880475"/>
                <a:gd name="connsiteY5" fmla="*/ 4016188 h 4016188"/>
                <a:gd name="connsiteX6" fmla="*/ 669365 w 10880475"/>
                <a:gd name="connsiteY6" fmla="*/ 4016188 h 4016188"/>
                <a:gd name="connsiteX7" fmla="*/ 0 w 10880475"/>
                <a:gd name="connsiteY7" fmla="*/ 3346823 h 4016188"/>
                <a:gd name="connsiteX8" fmla="*/ 0 w 10880475"/>
                <a:gd name="connsiteY8" fmla="*/ 669365 h 4016188"/>
                <a:gd name="connsiteX0" fmla="*/ 3439 w 10883914"/>
                <a:gd name="connsiteY0" fmla="*/ 669365 h 4016188"/>
                <a:gd name="connsiteX1" fmla="*/ 314216 w 10883914"/>
                <a:gd name="connsiteY1" fmla="*/ 0 h 4016188"/>
                <a:gd name="connsiteX2" fmla="*/ 10214549 w 10883914"/>
                <a:gd name="connsiteY2" fmla="*/ 0 h 4016188"/>
                <a:gd name="connsiteX3" fmla="*/ 10883914 w 10883914"/>
                <a:gd name="connsiteY3" fmla="*/ 669365 h 4016188"/>
                <a:gd name="connsiteX4" fmla="*/ 10883914 w 10883914"/>
                <a:gd name="connsiteY4" fmla="*/ 3346823 h 4016188"/>
                <a:gd name="connsiteX5" fmla="*/ 10214549 w 10883914"/>
                <a:gd name="connsiteY5" fmla="*/ 4016188 h 4016188"/>
                <a:gd name="connsiteX6" fmla="*/ 672804 w 10883914"/>
                <a:gd name="connsiteY6" fmla="*/ 4016188 h 4016188"/>
                <a:gd name="connsiteX7" fmla="*/ 3439 w 10883914"/>
                <a:gd name="connsiteY7" fmla="*/ 3346823 h 4016188"/>
                <a:gd name="connsiteX8" fmla="*/ 3439 w 10883914"/>
                <a:gd name="connsiteY8" fmla="*/ 669365 h 4016188"/>
                <a:gd name="connsiteX0" fmla="*/ 3439 w 10883914"/>
                <a:gd name="connsiteY0" fmla="*/ 669365 h 4016188"/>
                <a:gd name="connsiteX1" fmla="*/ 314216 w 10883914"/>
                <a:gd name="connsiteY1" fmla="*/ 0 h 4016188"/>
                <a:gd name="connsiteX2" fmla="*/ 10214549 w 10883914"/>
                <a:gd name="connsiteY2" fmla="*/ 0 h 4016188"/>
                <a:gd name="connsiteX3" fmla="*/ 10883914 w 10883914"/>
                <a:gd name="connsiteY3" fmla="*/ 669365 h 4016188"/>
                <a:gd name="connsiteX4" fmla="*/ 10883914 w 10883914"/>
                <a:gd name="connsiteY4" fmla="*/ 3346823 h 4016188"/>
                <a:gd name="connsiteX5" fmla="*/ 10214549 w 10883914"/>
                <a:gd name="connsiteY5" fmla="*/ 4016188 h 4016188"/>
                <a:gd name="connsiteX6" fmla="*/ 672804 w 10883914"/>
                <a:gd name="connsiteY6" fmla="*/ 4016188 h 4016188"/>
                <a:gd name="connsiteX7" fmla="*/ 3439 w 10883914"/>
                <a:gd name="connsiteY7" fmla="*/ 3346823 h 4016188"/>
                <a:gd name="connsiteX8" fmla="*/ 3439 w 10883914"/>
                <a:gd name="connsiteY8" fmla="*/ 669365 h 4016188"/>
                <a:gd name="connsiteX0" fmla="*/ 3439 w 10883984"/>
                <a:gd name="connsiteY0" fmla="*/ 669365 h 4016188"/>
                <a:gd name="connsiteX1" fmla="*/ 314216 w 10883984"/>
                <a:gd name="connsiteY1" fmla="*/ 0 h 4016188"/>
                <a:gd name="connsiteX2" fmla="*/ 10528314 w 10883984"/>
                <a:gd name="connsiteY2" fmla="*/ 53788 h 4016188"/>
                <a:gd name="connsiteX3" fmla="*/ 10883914 w 10883984"/>
                <a:gd name="connsiteY3" fmla="*/ 669365 h 4016188"/>
                <a:gd name="connsiteX4" fmla="*/ 10883914 w 10883984"/>
                <a:gd name="connsiteY4" fmla="*/ 3346823 h 4016188"/>
                <a:gd name="connsiteX5" fmla="*/ 10214549 w 10883984"/>
                <a:gd name="connsiteY5" fmla="*/ 4016188 h 4016188"/>
                <a:gd name="connsiteX6" fmla="*/ 672804 w 10883984"/>
                <a:gd name="connsiteY6" fmla="*/ 4016188 h 4016188"/>
                <a:gd name="connsiteX7" fmla="*/ 3439 w 10883984"/>
                <a:gd name="connsiteY7" fmla="*/ 3346823 h 4016188"/>
                <a:gd name="connsiteX8" fmla="*/ 3439 w 10883984"/>
                <a:gd name="connsiteY8" fmla="*/ 669365 h 4016188"/>
                <a:gd name="connsiteX0" fmla="*/ 3439 w 10883984"/>
                <a:gd name="connsiteY0" fmla="*/ 669365 h 4016188"/>
                <a:gd name="connsiteX1" fmla="*/ 314216 w 10883984"/>
                <a:gd name="connsiteY1" fmla="*/ 0 h 4016188"/>
                <a:gd name="connsiteX2" fmla="*/ 10528314 w 10883984"/>
                <a:gd name="connsiteY2" fmla="*/ 53788 h 4016188"/>
                <a:gd name="connsiteX3" fmla="*/ 10883914 w 10883984"/>
                <a:gd name="connsiteY3" fmla="*/ 669365 h 4016188"/>
                <a:gd name="connsiteX4" fmla="*/ 10883914 w 10883984"/>
                <a:gd name="connsiteY4" fmla="*/ 3346823 h 4016188"/>
                <a:gd name="connsiteX5" fmla="*/ 10214549 w 10883984"/>
                <a:gd name="connsiteY5" fmla="*/ 4016188 h 4016188"/>
                <a:gd name="connsiteX6" fmla="*/ 403863 w 10883984"/>
                <a:gd name="connsiteY6" fmla="*/ 4007223 h 4016188"/>
                <a:gd name="connsiteX7" fmla="*/ 3439 w 10883984"/>
                <a:gd name="connsiteY7" fmla="*/ 3346823 h 4016188"/>
                <a:gd name="connsiteX8" fmla="*/ 3439 w 10883984"/>
                <a:gd name="connsiteY8" fmla="*/ 669365 h 4016188"/>
                <a:gd name="connsiteX0" fmla="*/ 3439 w 10883984"/>
                <a:gd name="connsiteY0" fmla="*/ 669365 h 4016188"/>
                <a:gd name="connsiteX1" fmla="*/ 314216 w 10883984"/>
                <a:gd name="connsiteY1" fmla="*/ 0 h 4016188"/>
                <a:gd name="connsiteX2" fmla="*/ 10528314 w 10883984"/>
                <a:gd name="connsiteY2" fmla="*/ 53788 h 4016188"/>
                <a:gd name="connsiteX3" fmla="*/ 10883914 w 10883984"/>
                <a:gd name="connsiteY3" fmla="*/ 669365 h 4016188"/>
                <a:gd name="connsiteX4" fmla="*/ 10883914 w 10883984"/>
                <a:gd name="connsiteY4" fmla="*/ 3346823 h 4016188"/>
                <a:gd name="connsiteX5" fmla="*/ 10447631 w 10883984"/>
                <a:gd name="connsiteY5" fmla="*/ 4016188 h 4016188"/>
                <a:gd name="connsiteX6" fmla="*/ 403863 w 10883984"/>
                <a:gd name="connsiteY6" fmla="*/ 4007223 h 4016188"/>
                <a:gd name="connsiteX7" fmla="*/ 3439 w 10883984"/>
                <a:gd name="connsiteY7" fmla="*/ 3346823 h 4016188"/>
                <a:gd name="connsiteX8" fmla="*/ 3439 w 10883984"/>
                <a:gd name="connsiteY8" fmla="*/ 669365 h 4016188"/>
                <a:gd name="connsiteX0" fmla="*/ 3439 w 10890537"/>
                <a:gd name="connsiteY0" fmla="*/ 669365 h 4007223"/>
                <a:gd name="connsiteX1" fmla="*/ 314216 w 10890537"/>
                <a:gd name="connsiteY1" fmla="*/ 0 h 4007223"/>
                <a:gd name="connsiteX2" fmla="*/ 10528314 w 10890537"/>
                <a:gd name="connsiteY2" fmla="*/ 53788 h 4007223"/>
                <a:gd name="connsiteX3" fmla="*/ 10883914 w 10890537"/>
                <a:gd name="connsiteY3" fmla="*/ 669365 h 4007223"/>
                <a:gd name="connsiteX4" fmla="*/ 10883914 w 10890537"/>
                <a:gd name="connsiteY4" fmla="*/ 3346823 h 4007223"/>
                <a:gd name="connsiteX5" fmla="*/ 10591066 w 10890537"/>
                <a:gd name="connsiteY5" fmla="*/ 4007223 h 4007223"/>
                <a:gd name="connsiteX6" fmla="*/ 403863 w 10890537"/>
                <a:gd name="connsiteY6" fmla="*/ 4007223 h 4007223"/>
                <a:gd name="connsiteX7" fmla="*/ 3439 w 10890537"/>
                <a:gd name="connsiteY7" fmla="*/ 3346823 h 4007223"/>
                <a:gd name="connsiteX8" fmla="*/ 3439 w 10890537"/>
                <a:gd name="connsiteY8" fmla="*/ 669365 h 4007223"/>
                <a:gd name="connsiteX0" fmla="*/ 19166 w 10906264"/>
                <a:gd name="connsiteY0" fmla="*/ 669365 h 4007223"/>
                <a:gd name="connsiteX1" fmla="*/ 329943 w 10906264"/>
                <a:gd name="connsiteY1" fmla="*/ 0 h 4007223"/>
                <a:gd name="connsiteX2" fmla="*/ 10544041 w 10906264"/>
                <a:gd name="connsiteY2" fmla="*/ 53788 h 4007223"/>
                <a:gd name="connsiteX3" fmla="*/ 10899641 w 10906264"/>
                <a:gd name="connsiteY3" fmla="*/ 669365 h 4007223"/>
                <a:gd name="connsiteX4" fmla="*/ 10899641 w 10906264"/>
                <a:gd name="connsiteY4" fmla="*/ 3346823 h 4007223"/>
                <a:gd name="connsiteX5" fmla="*/ 10606793 w 10906264"/>
                <a:gd name="connsiteY5" fmla="*/ 4007223 h 4007223"/>
                <a:gd name="connsiteX6" fmla="*/ 267190 w 10906264"/>
                <a:gd name="connsiteY6" fmla="*/ 3998258 h 4007223"/>
                <a:gd name="connsiteX7" fmla="*/ 19166 w 10906264"/>
                <a:gd name="connsiteY7" fmla="*/ 3346823 h 4007223"/>
                <a:gd name="connsiteX8" fmla="*/ 19166 w 10906264"/>
                <a:gd name="connsiteY8" fmla="*/ 669365 h 4007223"/>
                <a:gd name="connsiteX0" fmla="*/ 10885 w 10897983"/>
                <a:gd name="connsiteY0" fmla="*/ 669365 h 4007223"/>
                <a:gd name="connsiteX1" fmla="*/ 321662 w 10897983"/>
                <a:gd name="connsiteY1" fmla="*/ 0 h 4007223"/>
                <a:gd name="connsiteX2" fmla="*/ 10535760 w 10897983"/>
                <a:gd name="connsiteY2" fmla="*/ 53788 h 4007223"/>
                <a:gd name="connsiteX3" fmla="*/ 10891360 w 10897983"/>
                <a:gd name="connsiteY3" fmla="*/ 669365 h 4007223"/>
                <a:gd name="connsiteX4" fmla="*/ 10891360 w 10897983"/>
                <a:gd name="connsiteY4" fmla="*/ 3346823 h 4007223"/>
                <a:gd name="connsiteX5" fmla="*/ 10598512 w 10897983"/>
                <a:gd name="connsiteY5" fmla="*/ 4007223 h 4007223"/>
                <a:gd name="connsiteX6" fmla="*/ 285803 w 10897983"/>
                <a:gd name="connsiteY6" fmla="*/ 4007222 h 4007223"/>
                <a:gd name="connsiteX7" fmla="*/ 10885 w 10897983"/>
                <a:gd name="connsiteY7" fmla="*/ 3346823 h 4007223"/>
                <a:gd name="connsiteX8" fmla="*/ 10885 w 10897983"/>
                <a:gd name="connsiteY8" fmla="*/ 669365 h 4007223"/>
                <a:gd name="connsiteX0" fmla="*/ 3440 w 10890538"/>
                <a:gd name="connsiteY0" fmla="*/ 669365 h 4016187"/>
                <a:gd name="connsiteX1" fmla="*/ 314217 w 10890538"/>
                <a:gd name="connsiteY1" fmla="*/ 0 h 4016187"/>
                <a:gd name="connsiteX2" fmla="*/ 10528315 w 10890538"/>
                <a:gd name="connsiteY2" fmla="*/ 53788 h 4016187"/>
                <a:gd name="connsiteX3" fmla="*/ 10883915 w 10890538"/>
                <a:gd name="connsiteY3" fmla="*/ 669365 h 4016187"/>
                <a:gd name="connsiteX4" fmla="*/ 10883915 w 10890538"/>
                <a:gd name="connsiteY4" fmla="*/ 3346823 h 4016187"/>
                <a:gd name="connsiteX5" fmla="*/ 10591067 w 10890538"/>
                <a:gd name="connsiteY5" fmla="*/ 4007223 h 4016187"/>
                <a:gd name="connsiteX6" fmla="*/ 314217 w 10890538"/>
                <a:gd name="connsiteY6" fmla="*/ 4016187 h 4016187"/>
                <a:gd name="connsiteX7" fmla="*/ 3440 w 10890538"/>
                <a:gd name="connsiteY7" fmla="*/ 3346823 h 4016187"/>
                <a:gd name="connsiteX8" fmla="*/ 3440 w 10890538"/>
                <a:gd name="connsiteY8" fmla="*/ 669365 h 4016187"/>
                <a:gd name="connsiteX0" fmla="*/ 3440 w 10890538"/>
                <a:gd name="connsiteY0" fmla="*/ 651903 h 3998725"/>
                <a:gd name="connsiteX1" fmla="*/ 314217 w 10890538"/>
                <a:gd name="connsiteY1" fmla="*/ 0 h 3998725"/>
                <a:gd name="connsiteX2" fmla="*/ 10528315 w 10890538"/>
                <a:gd name="connsiteY2" fmla="*/ 36326 h 3998725"/>
                <a:gd name="connsiteX3" fmla="*/ 10883915 w 10890538"/>
                <a:gd name="connsiteY3" fmla="*/ 651903 h 3998725"/>
                <a:gd name="connsiteX4" fmla="*/ 10883915 w 10890538"/>
                <a:gd name="connsiteY4" fmla="*/ 3329361 h 3998725"/>
                <a:gd name="connsiteX5" fmla="*/ 10591067 w 10890538"/>
                <a:gd name="connsiteY5" fmla="*/ 3989761 h 3998725"/>
                <a:gd name="connsiteX6" fmla="*/ 314217 w 10890538"/>
                <a:gd name="connsiteY6" fmla="*/ 3998725 h 3998725"/>
                <a:gd name="connsiteX7" fmla="*/ 3440 w 10890538"/>
                <a:gd name="connsiteY7" fmla="*/ 3329361 h 3998725"/>
                <a:gd name="connsiteX8" fmla="*/ 3440 w 10890538"/>
                <a:gd name="connsiteY8" fmla="*/ 651903 h 3998725"/>
                <a:gd name="connsiteX0" fmla="*/ 3440 w 10890538"/>
                <a:gd name="connsiteY0" fmla="*/ 651903 h 3998725"/>
                <a:gd name="connsiteX1" fmla="*/ 314217 w 10890538"/>
                <a:gd name="connsiteY1" fmla="*/ 0 h 3998725"/>
                <a:gd name="connsiteX2" fmla="*/ 10528315 w 10890538"/>
                <a:gd name="connsiteY2" fmla="*/ 36326 h 3998725"/>
                <a:gd name="connsiteX3" fmla="*/ 10883915 w 10890538"/>
                <a:gd name="connsiteY3" fmla="*/ 651903 h 3998725"/>
                <a:gd name="connsiteX4" fmla="*/ 10883915 w 10890538"/>
                <a:gd name="connsiteY4" fmla="*/ 3329361 h 3998725"/>
                <a:gd name="connsiteX5" fmla="*/ 10591067 w 10890538"/>
                <a:gd name="connsiteY5" fmla="*/ 3989761 h 3998725"/>
                <a:gd name="connsiteX6" fmla="*/ 314217 w 10890538"/>
                <a:gd name="connsiteY6" fmla="*/ 3998725 h 3998725"/>
                <a:gd name="connsiteX7" fmla="*/ 3440 w 10890538"/>
                <a:gd name="connsiteY7" fmla="*/ 3329361 h 3998725"/>
                <a:gd name="connsiteX8" fmla="*/ 3440 w 10890538"/>
                <a:gd name="connsiteY8" fmla="*/ 651903 h 399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90538" h="3998725">
                  <a:moveTo>
                    <a:pt x="3440" y="651903"/>
                  </a:moveTo>
                  <a:cubicBezTo>
                    <a:pt x="3440" y="282223"/>
                    <a:pt x="-1675" y="17462"/>
                    <a:pt x="314217" y="0"/>
                  </a:cubicBezTo>
                  <a:lnTo>
                    <a:pt x="10528315" y="36326"/>
                  </a:lnTo>
                  <a:cubicBezTo>
                    <a:pt x="10897995" y="36326"/>
                    <a:pt x="10883915" y="282223"/>
                    <a:pt x="10883915" y="651903"/>
                  </a:cubicBezTo>
                  <a:lnTo>
                    <a:pt x="10883915" y="3329361"/>
                  </a:lnTo>
                  <a:cubicBezTo>
                    <a:pt x="10883915" y="3699041"/>
                    <a:pt x="10960747" y="3989761"/>
                    <a:pt x="10591067" y="3989761"/>
                  </a:cubicBezTo>
                  <a:lnTo>
                    <a:pt x="314217" y="3998725"/>
                  </a:lnTo>
                  <a:cubicBezTo>
                    <a:pt x="-55463" y="3998725"/>
                    <a:pt x="3440" y="3699041"/>
                    <a:pt x="3440" y="3329361"/>
                  </a:cubicBezTo>
                  <a:lnTo>
                    <a:pt x="3440" y="651903"/>
                  </a:lnTo>
                  <a:close/>
                </a:path>
              </a:pathLst>
            </a:custGeom>
            <a:solidFill>
              <a:schemeClr val="dk1">
                <a:alpha val="3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br>
                <a:rPr lang="en-US" sz="400" b="1" dirty="0">
                  <a:solidFill>
                    <a:schemeClr val="accent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US" sz="2000" b="1" dirty="0">
                  <a:solidFill>
                    <a:schemeClr val="accent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Terminal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5EB8896-BD25-4F3C-A291-4E7DACF8C95A}"/>
                </a:ext>
              </a:extLst>
            </p:cNvPr>
            <p:cNvSpPr txBox="1"/>
            <p:nvPr/>
          </p:nvSpPr>
          <p:spPr>
            <a:xfrm>
              <a:off x="849928" y="2071268"/>
              <a:ext cx="10085294" cy="18158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1200" b="1" dirty="0">
                  <a:solidFill>
                    <a:schemeClr val="bg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Last login: Thurs May  12  12:35:33 on ttys002</a:t>
              </a:r>
            </a:p>
            <a:p>
              <a:pPr>
                <a:spcAft>
                  <a:spcPts val="1200"/>
                </a:spcAft>
              </a:pPr>
              <a:endParaRPr lang="en-US" sz="1200" b="1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>
                <a:spcAft>
                  <a:spcPts val="1200"/>
                </a:spcAft>
              </a:pPr>
              <a:r>
                <a:rPr lang="en-US" sz="1200" dirty="0" err="1">
                  <a:solidFill>
                    <a:schemeClr val="bg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giuseppe-vdi</a:t>
              </a:r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: ~ </a:t>
              </a:r>
              <a:r>
                <a:rPr lang="en-US" sz="1200" dirty="0" err="1">
                  <a:solidFill>
                    <a:schemeClr val="bg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giuseppe</a:t>
              </a:r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$  </a:t>
              </a:r>
              <a:r>
                <a:rPr lang="en-US" sz="1200" dirty="0">
                  <a:solidFill>
                    <a:srgbClr val="569CD6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dotnet restore </a:t>
              </a:r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./</a:t>
              </a:r>
              <a:r>
                <a:rPr lang="en-US" sz="1200" dirty="0" err="1">
                  <a:solidFill>
                    <a:schemeClr val="bg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SolidPlayground.csproj</a:t>
              </a:r>
              <a:endParaRPr lang="en-US" sz="12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>
                <a:spcAft>
                  <a:spcPts val="1200"/>
                </a:spcAft>
              </a:pPr>
              <a:r>
                <a:rPr lang="en-US" sz="1200" dirty="0" err="1">
                  <a:solidFill>
                    <a:schemeClr val="bg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giuseppe-vdi</a:t>
              </a:r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: ~ </a:t>
              </a:r>
              <a:r>
                <a:rPr lang="en-US" sz="1200" dirty="0" err="1">
                  <a:solidFill>
                    <a:schemeClr val="bg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giuseppe</a:t>
              </a:r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$  </a:t>
              </a:r>
              <a:r>
                <a:rPr lang="en-US" sz="1200" dirty="0">
                  <a:solidFill>
                    <a:srgbClr val="569CD6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dotnet build </a:t>
              </a:r>
              <a:r>
                <a:rPr lang="en-US" sz="1200" dirty="0">
                  <a:solidFill>
                    <a:srgbClr val="01CFFF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--configuration </a:t>
              </a:r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Release </a:t>
              </a:r>
              <a:r>
                <a:rPr lang="en-US" sz="1200" dirty="0">
                  <a:solidFill>
                    <a:srgbClr val="01CFFF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--no-restore -</a:t>
              </a:r>
              <a:r>
                <a:rPr lang="en-US" sz="1200" dirty="0" err="1">
                  <a:solidFill>
                    <a:srgbClr val="01CFFF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p</a:t>
              </a:r>
              <a:r>
                <a:rPr lang="en-US" sz="1200" dirty="0" err="1">
                  <a:solidFill>
                    <a:schemeClr val="bg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:Version</a:t>
              </a:r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=0.1.0 ./</a:t>
              </a:r>
              <a:r>
                <a:rPr lang="en-US" sz="1200" dirty="0" err="1">
                  <a:solidFill>
                    <a:schemeClr val="bg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SolidPlayground.csproj</a:t>
              </a:r>
              <a:endParaRPr lang="en-US" sz="12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  <a:p>
              <a:pPr>
                <a:spcAft>
                  <a:spcPts val="1200"/>
                </a:spcAft>
              </a:pPr>
              <a:r>
                <a:rPr lang="en-US" sz="1200" dirty="0" err="1">
                  <a:solidFill>
                    <a:schemeClr val="bg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giuseppe-vdi</a:t>
              </a:r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: ~ </a:t>
              </a:r>
              <a:r>
                <a:rPr lang="en-US" sz="1200" dirty="0" err="1">
                  <a:solidFill>
                    <a:schemeClr val="bg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giuseppe</a:t>
              </a:r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$  </a:t>
              </a:r>
              <a:r>
                <a:rPr lang="en-US" sz="1200" i="0" dirty="0">
                  <a:solidFill>
                    <a:srgbClr val="569CD6"/>
                  </a:solidFill>
                  <a:effectLst/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dotnet</a:t>
              </a:r>
              <a:r>
                <a:rPr lang="en-US" sz="1200" i="0" dirty="0">
                  <a:solidFill>
                    <a:srgbClr val="E6E6E6"/>
                  </a:solidFill>
                  <a:effectLst/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200" i="0" dirty="0">
                  <a:solidFill>
                    <a:srgbClr val="569CD6"/>
                  </a:solidFill>
                  <a:effectLst/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run</a:t>
              </a:r>
              <a:r>
                <a:rPr lang="en-US" sz="1200" i="0" dirty="0">
                  <a:solidFill>
                    <a:schemeClr val="bg1"/>
                  </a:solidFill>
                  <a:effectLst/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200" i="0" dirty="0">
                  <a:solidFill>
                    <a:srgbClr val="01CFFF"/>
                  </a:solidFill>
                  <a:effectLst/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--project</a:t>
              </a:r>
              <a:r>
                <a:rPr lang="en-US" sz="1200" i="0" dirty="0">
                  <a:solidFill>
                    <a:srgbClr val="E6E6E6"/>
                  </a:solidFill>
                  <a:effectLst/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 </a:t>
              </a:r>
              <a:r>
                <a:rPr lang="en-US" sz="1200" dirty="0">
                  <a:solidFill>
                    <a:schemeClr val="bg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./</a:t>
              </a:r>
              <a:r>
                <a:rPr lang="en-US" sz="1200" dirty="0" err="1">
                  <a:solidFill>
                    <a:schemeClr val="bg1"/>
                  </a:solidFill>
                  <a:latin typeface="Cascadia Code" panose="020B0609020000020004" pitchFamily="49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SolidPlayground.csproj</a:t>
              </a:r>
              <a:endParaRPr lang="en-US" sz="1200" dirty="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5119319"/>
      </p:ext>
    </p:extLst>
  </p:cSld>
  <p:clrMapOvr>
    <a:masterClrMapping/>
  </p:clrMapOvr>
</p:sld>
</file>

<file path=ppt/theme/theme1.xml><?xml version="1.0" encoding="utf-8"?>
<a:theme xmlns:a="http://schemas.openxmlformats.org/drawingml/2006/main" name="MSC_Global_16.9_Final">
  <a:themeElements>
    <a:clrScheme name="MSC 2019">
      <a:dk1>
        <a:sysClr val="windowText" lastClr="000000"/>
      </a:dk1>
      <a:lt1>
        <a:srgbClr val="FFFFFF"/>
      </a:lt1>
      <a:dk2>
        <a:srgbClr val="8B8178"/>
      </a:dk2>
      <a:lt2>
        <a:srgbClr val="FFFFFF"/>
      </a:lt2>
      <a:accent1>
        <a:srgbClr val="FECB00"/>
      </a:accent1>
      <a:accent2>
        <a:srgbClr val="01548A"/>
      </a:accent2>
      <a:accent3>
        <a:srgbClr val="01CB9B"/>
      </a:accent3>
      <a:accent4>
        <a:srgbClr val="1C6049"/>
      </a:accent4>
      <a:accent5>
        <a:srgbClr val="89006C"/>
      </a:accent5>
      <a:accent6>
        <a:srgbClr val="AF1400"/>
      </a:accent6>
      <a:hlink>
        <a:srgbClr val="0070C0"/>
      </a:hlink>
      <a:folHlink>
        <a:srgbClr val="BFBFBF"/>
      </a:folHlink>
    </a:clrScheme>
    <a:fontScheme name="MSC">
      <a:majorFont>
        <a:latin typeface="Arial Black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SC_Template_2019.potx" id="{85C04F49-12A6-4E37-8BE7-74939AE832C4}" vid="{BBD0097A-538D-4230-9FCC-758E0A0494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E4BCA4E25DAC4DB0879934B626F4C8" ma:contentTypeVersion="23" ma:contentTypeDescription="Create a new document." ma:contentTypeScope="" ma:versionID="d0f619ab4c809b8027d1b7dea5c47a58">
  <xsd:schema xmlns:xsd="http://www.w3.org/2001/XMLSchema" xmlns:xs="http://www.w3.org/2001/XMLSchema" xmlns:p="http://schemas.microsoft.com/office/2006/metadata/properties" xmlns:ns2="37215393-141b-4c74-9c1c-35acb95d1fa4" xmlns:ns3="63bd339a-39ad-4ff2-b13a-5fe243b140fa" xmlns:ns4="88774443-2a27-421f-8fb9-bc360684bf04" targetNamespace="http://schemas.microsoft.com/office/2006/metadata/properties" ma:root="true" ma:fieldsID="ae2c06aa4745d07729fab0a261d8c8a0" ns2:_="" ns3:_="" ns4:_="">
    <xsd:import namespace="37215393-141b-4c74-9c1c-35acb95d1fa4"/>
    <xsd:import namespace="63bd339a-39ad-4ff2-b13a-5fe243b140fa"/>
    <xsd:import namespace="88774443-2a27-421f-8fb9-bc360684bf04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SharedWithUsers" minOccurs="0"/>
                <xsd:element ref="ns3:SharedWithDetails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AutoKeyPoints" minOccurs="0"/>
                <xsd:element ref="ns4:MediaServiceKeyPoint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215393-141b-4c74-9c1c-35acb95d1fa4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bd339a-39ad-4ff2-b13a-5fe243b140f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774443-2a27-421f-8fb9-bc360684bf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5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37215393-141b-4c74-9c1c-35acb95d1fa4">ONEVISION-749190738-1758</_dlc_DocId>
    <_dlc_DocIdUrl xmlns="37215393-141b-4c74-9c1c-35acb95d1fa4">
      <Url>https://teamsite.msc.com/sites/OV/TR/SAG/_layouts/15/DocIdRedir.aspx?ID=ONEVISION-749190738-1758</Url>
      <Description>ONEVISION-749190738-1758</Description>
    </_dlc_DocIdUrl>
  </documentManagement>
</p:properties>
</file>

<file path=customXml/itemProps1.xml><?xml version="1.0" encoding="utf-8"?>
<ds:datastoreItem xmlns:ds="http://schemas.openxmlformats.org/officeDocument/2006/customXml" ds:itemID="{2EA5E0C2-4F9C-46B0-9C17-7F9E99C0B4E4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2BC87306-99FE-40BB-BF5B-FC197012DE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676DC0-97E5-4FC7-B525-04F012464A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215393-141b-4c74-9c1c-35acb95d1fa4"/>
    <ds:schemaRef ds:uri="63bd339a-39ad-4ff2-b13a-5fe243b140fa"/>
    <ds:schemaRef ds:uri="88774443-2a27-421f-8fb9-bc360684bf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59CCB7F9-6E67-489F-B5E5-CC92126FABA5}">
  <ds:schemaRefs>
    <ds:schemaRef ds:uri="http://schemas.microsoft.com/office/2006/metadata/properties"/>
    <ds:schemaRef ds:uri="http://schemas.microsoft.com/office/infopath/2007/PartnerControls"/>
    <ds:schemaRef ds:uri="37215393-141b-4c74-9c1c-35acb95d1fa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707</Words>
  <Application>Microsoft Office PowerPoint</Application>
  <PresentationFormat>Widescreen</PresentationFormat>
  <Paragraphs>141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Arial Black</vt:lpstr>
      <vt:lpstr>Calibri</vt:lpstr>
      <vt:lpstr>Cascadia Code</vt:lpstr>
      <vt:lpstr>Forte</vt:lpstr>
      <vt:lpstr>Showcard Gothic</vt:lpstr>
      <vt:lpstr>Times New Roman</vt:lpstr>
      <vt:lpstr>MSC_Global_16.9_Final</vt:lpstr>
      <vt:lpstr>The SOLID Principles</vt:lpstr>
      <vt:lpstr>Luca Legora</vt:lpstr>
      <vt:lpstr>Giuseppe Velocci</vt:lpstr>
      <vt:lpstr>What is and why SOLID?</vt:lpstr>
      <vt:lpstr>Pasta Coding</vt:lpstr>
      <vt:lpstr>Improve existing code base quality</vt:lpstr>
      <vt:lpstr>The principles</vt:lpstr>
      <vt:lpstr>Introducing live coding session: Digital factory platform, a SImplifIed overview</vt:lpstr>
      <vt:lpstr>Demo</vt:lpstr>
      <vt:lpstr>Samples &amp; Presentation</vt:lpstr>
      <vt:lpstr>We are looking for talents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MSC Agile training</dc:title>
  <dc:creator/>
  <cp:lastModifiedBy/>
  <cp:revision>401</cp:revision>
  <dcterms:created xsi:type="dcterms:W3CDTF">2020-10-28T07:35:01Z</dcterms:created>
  <dcterms:modified xsi:type="dcterms:W3CDTF">2022-05-20T07:08:37Z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0x010100C9E4BCA4E25DAC4DB0879934B626F4C8</vt:lpwstr>
  </property>
  <property fmtid="{D5CDD505-2E9C-101B-9397-08002B2CF9AE}" pid="3" name="_dlc_DocIdItemGuid">
    <vt:lpwstr>79fcef7b-1bda-48ea-a1a8-6115132961f7</vt:lpwstr>
  </property>
  <property fmtid="{D5CDD505-2E9C-101B-9397-08002B2CF9AE}" pid="4" name="MSIP_Label_fc24caf1-31f7-40c1-bde0-ca915f0156e3_Enabled">
    <vt:lpwstr>true</vt:lpwstr>
  </property>
  <property fmtid="{D5CDD505-2E9C-101B-9397-08002B2CF9AE}" pid="5" name="MSIP_Label_fc24caf1-31f7-40c1-bde0-ca915f0156e3_SetDate">
    <vt:lpwstr>2022-01-19T11:00:13Z</vt:lpwstr>
  </property>
  <property fmtid="{D5CDD505-2E9C-101B-9397-08002B2CF9AE}" pid="6" name="MSIP_Label_fc24caf1-31f7-40c1-bde0-ca915f0156e3_Method">
    <vt:lpwstr>Standard</vt:lpwstr>
  </property>
  <property fmtid="{D5CDD505-2E9C-101B-9397-08002B2CF9AE}" pid="7" name="MSIP_Label_fc24caf1-31f7-40c1-bde0-ca915f0156e3_Name">
    <vt:lpwstr>Internal</vt:lpwstr>
  </property>
  <property fmtid="{D5CDD505-2E9C-101B-9397-08002B2CF9AE}" pid="8" name="MSIP_Label_fc24caf1-31f7-40c1-bde0-ca915f0156e3_SiteId">
    <vt:lpwstr>088e9b00-ffd0-458e-bfa1-acf4c596d3cb</vt:lpwstr>
  </property>
  <property fmtid="{D5CDD505-2E9C-101B-9397-08002B2CF9AE}" pid="9" name="MSIP_Label_fc24caf1-31f7-40c1-bde0-ca915f0156e3_ActionId">
    <vt:lpwstr>e7f598d4-b013-4197-b2a5-a5df53ad7415</vt:lpwstr>
  </property>
  <property fmtid="{D5CDD505-2E9C-101B-9397-08002B2CF9AE}" pid="10" name="MSIP_Label_fc24caf1-31f7-40c1-bde0-ca915f0156e3_ContentBits">
    <vt:lpwstr>2</vt:lpwstr>
  </property>
</Properties>
</file>